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3" r:id="rId1"/>
  </p:sldMasterIdLst>
  <p:notesMasterIdLst>
    <p:notesMasterId r:id="rId23"/>
  </p:notesMasterIdLst>
  <p:sldIdLst>
    <p:sldId id="289" r:id="rId2"/>
    <p:sldId id="290" r:id="rId3"/>
    <p:sldId id="269" r:id="rId4"/>
    <p:sldId id="293" r:id="rId5"/>
    <p:sldId id="318" r:id="rId6"/>
    <p:sldId id="295" r:id="rId7"/>
    <p:sldId id="294" r:id="rId8"/>
    <p:sldId id="306" r:id="rId9"/>
    <p:sldId id="308" r:id="rId10"/>
    <p:sldId id="297" r:id="rId11"/>
    <p:sldId id="298" r:id="rId12"/>
    <p:sldId id="299" r:id="rId13"/>
    <p:sldId id="300" r:id="rId14"/>
    <p:sldId id="307" r:id="rId15"/>
    <p:sldId id="301" r:id="rId16"/>
    <p:sldId id="312" r:id="rId17"/>
    <p:sldId id="317" r:id="rId18"/>
    <p:sldId id="315" r:id="rId19"/>
    <p:sldId id="316" r:id="rId20"/>
    <p:sldId id="313" r:id="rId21"/>
    <p:sldId id="311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0" y="366"/>
      </p:cViewPr>
      <p:guideLst>
        <p:guide orient="horz" pos="2158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DE6A30-815C-45A4-9365-DBFA8176B82C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F97BF0-745D-42EA-8707-7A7FA8CC79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536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/>
          <a:lstStyle>
            <a:lvl1pPr algn="l">
              <a:lnSpc>
                <a:spcPct val="100000"/>
              </a:lnSpc>
              <a:defRPr sz="4800" cap="none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5373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647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5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828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699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993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499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611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28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00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7839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4/6/2022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522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000" b="1" kern="1200" spc="7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 spc="5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0" kern="1200" spc="5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 spc="5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0" kern="1200" spc="5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 spc="5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88973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75747" y="1866901"/>
            <a:ext cx="7513912" cy="2247899"/>
          </a:xfrm>
        </p:spPr>
        <p:txBody>
          <a:bodyPr>
            <a:normAutofit/>
          </a:bodyPr>
          <a:lstStyle/>
          <a:p>
            <a:pPr lvl="0" algn="ctr">
              <a:defRPr/>
            </a:pPr>
            <a:r>
              <a:rPr lang="ko-KR" altLang="en-US" dirty="0"/>
              <a:t>요구분석서 작성</a:t>
            </a:r>
            <a:r>
              <a:rPr lang="en-US" altLang="ko-KR" dirty="0"/>
              <a:t>(</a:t>
            </a:r>
            <a:r>
              <a:rPr lang="ko-KR" altLang="en-US" dirty="0"/>
              <a:t>수정본</a:t>
            </a:r>
            <a:r>
              <a:rPr lang="en-US" altLang="ko-KR" dirty="0"/>
              <a:t>)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17745" y="3659606"/>
            <a:ext cx="2679356" cy="1465118"/>
          </a:xfrm>
        </p:spPr>
        <p:txBody>
          <a:bodyPr anchor="b">
            <a:normAutofit/>
          </a:bodyPr>
          <a:lstStyle/>
          <a:p>
            <a:pPr lvl="0">
              <a:defRPr/>
            </a:pPr>
            <a:r>
              <a:rPr lang="en-US" altLang="ko-KR" dirty="0"/>
              <a:t>TEAM-NAME:</a:t>
            </a:r>
            <a:r>
              <a:rPr lang="ko-KR" altLang="en-US" dirty="0"/>
              <a:t>타조</a:t>
            </a:r>
          </a:p>
        </p:txBody>
      </p:sp>
      <p:pic>
        <p:nvPicPr>
          <p:cNvPr id="4" name="Picture 3" descr="3D 정사각형과 직사각형"/>
          <p:cNvPicPr>
            <a:picLocks noChangeAspect="1"/>
          </p:cNvPicPr>
          <p:nvPr/>
        </p:nvPicPr>
        <p:blipFill rotWithShape="1">
          <a:blip r:embed="rId2"/>
          <a:srcRect l="5710" r="25140"/>
          <a:stretch>
            <a:fillRect/>
          </a:stretch>
        </p:blipFill>
        <p:spPr>
          <a:xfrm>
            <a:off x="5318308" y="10"/>
            <a:ext cx="6873692" cy="685799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A9FDB56-48D5-4465-8CCC-3F24411E33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7612999"/>
              </p:ext>
            </p:extLst>
          </p:nvPr>
        </p:nvGraphicFramePr>
        <p:xfrm>
          <a:off x="7057022" y="3909169"/>
          <a:ext cx="4703428" cy="27883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3858">
                  <a:extLst>
                    <a:ext uri="{9D8B030D-6E8A-4147-A177-3AD203B41FA5}">
                      <a16:colId xmlns:a16="http://schemas.microsoft.com/office/drawing/2014/main" val="2157114281"/>
                    </a:ext>
                  </a:extLst>
                </a:gridCol>
                <a:gridCol w="2839570">
                  <a:extLst>
                    <a:ext uri="{9D8B030D-6E8A-4147-A177-3AD203B41FA5}">
                      <a16:colId xmlns:a16="http://schemas.microsoft.com/office/drawing/2014/main" val="1580412923"/>
                    </a:ext>
                  </a:extLst>
                </a:gridCol>
              </a:tblGrid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sz="2000" kern="100" dirty="0" err="1">
                          <a:solidFill>
                            <a:schemeClr val="tx1"/>
                          </a:solidFill>
                          <a:effectLst/>
                        </a:rPr>
                        <a:t>팀명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ko-KR" sz="2000" kern="100">
                          <a:solidFill>
                            <a:schemeClr val="tx1"/>
                          </a:solidFill>
                          <a:effectLst/>
                        </a:rPr>
                        <a:t>타조</a:t>
                      </a:r>
                      <a:endParaRPr lang="ko-KR" sz="2000" kern="10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710564"/>
                  </a:ext>
                </a:extLst>
              </a:tr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팀장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>
                          <a:solidFill>
                            <a:schemeClr val="tx1"/>
                          </a:solidFill>
                          <a:effectLst/>
                        </a:rPr>
                        <a:t>17101673 </a:t>
                      </a:r>
                      <a:r>
                        <a:rPr lang="ko-KR" sz="2000" kern="100">
                          <a:solidFill>
                            <a:schemeClr val="tx1"/>
                          </a:solidFill>
                          <a:effectLst/>
                        </a:rPr>
                        <a:t>김다영</a:t>
                      </a:r>
                      <a:endParaRPr lang="ko-KR" sz="2000" kern="10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031036"/>
                  </a:ext>
                </a:extLst>
              </a:tr>
              <a:tr h="398340">
                <a:tc rowSpan="3"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팀원</a:t>
                      </a:r>
                    </a:p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ko-KR" altLang="en-US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>
                          <a:solidFill>
                            <a:schemeClr val="tx1"/>
                          </a:solidFill>
                          <a:effectLst/>
                        </a:rPr>
                        <a:t>17100244 </a:t>
                      </a:r>
                      <a:r>
                        <a:rPr lang="ko-KR" sz="2000" kern="100">
                          <a:solidFill>
                            <a:schemeClr val="tx1"/>
                          </a:solidFill>
                          <a:effectLst/>
                        </a:rPr>
                        <a:t>이성준</a:t>
                      </a:r>
                      <a:endParaRPr lang="ko-KR" sz="2000" kern="10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078802"/>
                  </a:ext>
                </a:extLst>
              </a:tr>
              <a:tr h="398340">
                <a:tc vMerge="1"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17101531 </a:t>
                      </a: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박명현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6742398"/>
                  </a:ext>
                </a:extLst>
              </a:tr>
              <a:tr h="398340">
                <a:tc vMerge="1"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16100483 </a:t>
                      </a: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송재근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7476455"/>
                  </a:ext>
                </a:extLst>
              </a:tr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sz="2000" kern="100">
                          <a:solidFill>
                            <a:schemeClr val="tx1"/>
                          </a:solidFill>
                          <a:effectLst/>
                        </a:rPr>
                        <a:t>담당교수</a:t>
                      </a:r>
                      <a:endParaRPr lang="ko-KR" sz="2000" kern="10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ko-KR" sz="2000" kern="100" dirty="0" err="1">
                          <a:solidFill>
                            <a:schemeClr val="tx1"/>
                          </a:solidFill>
                          <a:effectLst/>
                        </a:rPr>
                        <a:t>유용환</a:t>
                      </a: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 교수님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0729510"/>
                  </a:ext>
                </a:extLst>
              </a:tr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alt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제출</a:t>
                      </a: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일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2022.04.06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52206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7768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BECB39-1818-4F5E-95D7-423ABD0CF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프레임</a:t>
            </a:r>
            <a:r>
              <a:rPr lang="en-US" altLang="ko-KR" dirty="0"/>
              <a:t>(</a:t>
            </a:r>
            <a:r>
              <a:rPr lang="ko-KR" altLang="en-US" dirty="0"/>
              <a:t>초기화면</a:t>
            </a:r>
            <a:r>
              <a:rPr lang="en-US" altLang="ko-KR" dirty="0"/>
              <a:t>) </a:t>
            </a:r>
            <a:r>
              <a:rPr lang="ko-KR" altLang="en-US" dirty="0"/>
              <a:t>모듈 구현 예정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03CFDF5-A227-4581-BFA4-B3FA631A9C6D}"/>
              </a:ext>
            </a:extLst>
          </p:cNvPr>
          <p:cNvGrpSpPr/>
          <p:nvPr/>
        </p:nvGrpSpPr>
        <p:grpSpPr>
          <a:xfrm>
            <a:off x="3963796" y="2233833"/>
            <a:ext cx="4264405" cy="3898519"/>
            <a:chOff x="4325922" y="2233833"/>
            <a:chExt cx="3540154" cy="3898519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39502CE-DA25-4738-898C-4FDA2BBD781E}"/>
                </a:ext>
              </a:extLst>
            </p:cNvPr>
            <p:cNvSpPr/>
            <p:nvPr/>
          </p:nvSpPr>
          <p:spPr>
            <a:xfrm>
              <a:off x="4325922" y="2233833"/>
              <a:ext cx="3540154" cy="3898519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C891C9E-AE98-4C5D-9307-398D5CB11AB5}"/>
                </a:ext>
              </a:extLst>
            </p:cNvPr>
            <p:cNvSpPr txBox="1"/>
            <p:nvPr/>
          </p:nvSpPr>
          <p:spPr>
            <a:xfrm>
              <a:off x="5051379" y="2721114"/>
              <a:ext cx="263245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dirty="0"/>
                <a:t>T E T R I S</a:t>
              </a:r>
              <a:endParaRPr lang="ko-KR" altLang="en-US" sz="4000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50C70F-E1CE-40E4-90D2-7FB84DFCC721}"/>
                </a:ext>
              </a:extLst>
            </p:cNvPr>
            <p:cNvSpPr txBox="1"/>
            <p:nvPr/>
          </p:nvSpPr>
          <p:spPr>
            <a:xfrm>
              <a:off x="5434665" y="3813760"/>
              <a:ext cx="1322667" cy="36933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START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531CA82-2D5C-47D0-B8E1-5113504FB341}"/>
                </a:ext>
              </a:extLst>
            </p:cNvPr>
            <p:cNvSpPr txBox="1"/>
            <p:nvPr/>
          </p:nvSpPr>
          <p:spPr>
            <a:xfrm>
              <a:off x="5434664" y="4226678"/>
              <a:ext cx="1322667" cy="36933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RANKING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33275C5-04C2-4344-AB99-27BCE75E35BD}"/>
                </a:ext>
              </a:extLst>
            </p:cNvPr>
            <p:cNvSpPr txBox="1"/>
            <p:nvPr/>
          </p:nvSpPr>
          <p:spPr>
            <a:xfrm>
              <a:off x="5438857" y="4639596"/>
              <a:ext cx="1322667" cy="36933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SETTING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325C7EB-283E-41D5-89BC-3C0DBC653258}"/>
                </a:ext>
              </a:extLst>
            </p:cNvPr>
            <p:cNvSpPr txBox="1"/>
            <p:nvPr/>
          </p:nvSpPr>
          <p:spPr>
            <a:xfrm>
              <a:off x="5430468" y="5052514"/>
              <a:ext cx="1322667" cy="36933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EXIT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3485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410EDB-77DE-495D-AFCE-EEC10D654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 game </a:t>
            </a:r>
            <a:r>
              <a:rPr lang="ko-KR" altLang="en-US" dirty="0"/>
              <a:t>모듈 구현</a:t>
            </a:r>
            <a:r>
              <a:rPr lang="en-US" altLang="ko-KR" dirty="0"/>
              <a:t> </a:t>
            </a:r>
            <a:r>
              <a:rPr lang="ko-KR" altLang="en-US" dirty="0"/>
              <a:t>예정</a:t>
            </a: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FA6B65DE-24B5-49FC-A2F6-39BC83BB7885}"/>
              </a:ext>
            </a:extLst>
          </p:cNvPr>
          <p:cNvGrpSpPr/>
          <p:nvPr/>
        </p:nvGrpSpPr>
        <p:grpSpPr>
          <a:xfrm>
            <a:off x="3963796" y="2233833"/>
            <a:ext cx="4264405" cy="3898519"/>
            <a:chOff x="4321727" y="2233833"/>
            <a:chExt cx="4264405" cy="3898519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C8715682-B524-475F-A648-7080F69178E6}"/>
                </a:ext>
              </a:extLst>
            </p:cNvPr>
            <p:cNvSpPr/>
            <p:nvPr/>
          </p:nvSpPr>
          <p:spPr>
            <a:xfrm>
              <a:off x="4321727" y="2233833"/>
              <a:ext cx="4264405" cy="3898519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5C1C7A1-022F-4616-8963-39E09A9B8D1B}"/>
                </a:ext>
              </a:extLst>
            </p:cNvPr>
            <p:cNvSpPr/>
            <p:nvPr/>
          </p:nvSpPr>
          <p:spPr>
            <a:xfrm>
              <a:off x="4555222" y="2457974"/>
              <a:ext cx="2013358" cy="344787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BCF607E2-E8BD-4A7B-B214-B559590BA1D1}"/>
                </a:ext>
              </a:extLst>
            </p:cNvPr>
            <p:cNvSpPr/>
            <p:nvPr/>
          </p:nvSpPr>
          <p:spPr>
            <a:xfrm>
              <a:off x="4669872" y="2574503"/>
              <a:ext cx="1784058" cy="321717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064118B-023E-4412-9247-7E2674E27092}"/>
                </a:ext>
              </a:extLst>
            </p:cNvPr>
            <p:cNvSpPr txBox="1"/>
            <p:nvPr/>
          </p:nvSpPr>
          <p:spPr>
            <a:xfrm>
              <a:off x="6748257" y="5172948"/>
              <a:ext cx="10310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[Next block]</a:t>
              </a:r>
              <a:endParaRPr lang="ko-KR" altLang="en-US" sz="1200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260FD4C-3A47-4AC0-B7A2-B8C991D643C5}"/>
                </a:ext>
              </a:extLst>
            </p:cNvPr>
            <p:cNvSpPr txBox="1"/>
            <p:nvPr/>
          </p:nvSpPr>
          <p:spPr>
            <a:xfrm>
              <a:off x="6725008" y="3302343"/>
              <a:ext cx="1220783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300" dirty="0"/>
                <a:t>←</a:t>
              </a:r>
              <a:r>
                <a:rPr lang="en-US" altLang="ko-KR" sz="1300" dirty="0"/>
                <a:t> : move left</a:t>
              </a:r>
              <a:endParaRPr lang="ko-KR" altLang="en-US" sz="13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F6DEBFF-8353-47EF-8C5B-1FBD9AB42572}"/>
                </a:ext>
              </a:extLst>
            </p:cNvPr>
            <p:cNvSpPr txBox="1"/>
            <p:nvPr/>
          </p:nvSpPr>
          <p:spPr>
            <a:xfrm>
              <a:off x="6714501" y="3590488"/>
              <a:ext cx="134254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→</a:t>
              </a:r>
              <a:r>
                <a:rPr lang="en-US" altLang="ko-KR" sz="1300" dirty="0"/>
                <a:t> : move right</a:t>
              </a:r>
              <a:endParaRPr lang="ko-KR" altLang="en-US" sz="1300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045A7FC-49CD-453F-8F2B-4CD0DEEA8B9D}"/>
                </a:ext>
              </a:extLst>
            </p:cNvPr>
            <p:cNvSpPr txBox="1"/>
            <p:nvPr/>
          </p:nvSpPr>
          <p:spPr>
            <a:xfrm>
              <a:off x="6696568" y="3878633"/>
              <a:ext cx="14066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↑</a:t>
              </a:r>
              <a:r>
                <a:rPr lang="en-US" altLang="ko-KR" sz="1300" dirty="0"/>
                <a:t> : move down</a:t>
              </a:r>
              <a:endParaRPr lang="ko-KR" altLang="en-US" sz="13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1DE0012-E43B-4C82-9537-340394E6871F}"/>
                </a:ext>
              </a:extLst>
            </p:cNvPr>
            <p:cNvSpPr txBox="1"/>
            <p:nvPr/>
          </p:nvSpPr>
          <p:spPr>
            <a:xfrm>
              <a:off x="6683230" y="4208801"/>
              <a:ext cx="143334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↓</a:t>
              </a:r>
              <a:r>
                <a:rPr lang="en-US" altLang="ko-KR" sz="1300" dirty="0"/>
                <a:t> : move rotate</a:t>
              </a:r>
              <a:endParaRPr lang="ko-KR" altLang="en-US" sz="1300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059226F-1F3F-4CF0-8AA5-EC3C2588A3AC}"/>
                </a:ext>
              </a:extLst>
            </p:cNvPr>
            <p:cNvSpPr txBox="1"/>
            <p:nvPr/>
          </p:nvSpPr>
          <p:spPr>
            <a:xfrm>
              <a:off x="6711031" y="4531967"/>
              <a:ext cx="179453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SpaceBar</a:t>
              </a:r>
              <a:r>
                <a:rPr lang="en-US" altLang="ko-KR" sz="1200" dirty="0"/>
                <a:t> : direct down</a:t>
              </a:r>
              <a:endParaRPr lang="ko-KR" altLang="en-US" sz="12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CA28C1B-EFB1-401B-85E6-D89C1CA3FE5F}"/>
                </a:ext>
              </a:extLst>
            </p:cNvPr>
            <p:cNvSpPr txBox="1"/>
            <p:nvPr/>
          </p:nvSpPr>
          <p:spPr>
            <a:xfrm>
              <a:off x="6725008" y="4824355"/>
              <a:ext cx="99841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ESC : pause</a:t>
              </a:r>
              <a:endParaRPr lang="ko-KR" altLang="en-US" sz="1200" dirty="0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6B817F8B-8447-403E-AE11-5D054B4E9479}"/>
                </a:ext>
              </a:extLst>
            </p:cNvPr>
            <p:cNvSpPr/>
            <p:nvPr/>
          </p:nvSpPr>
          <p:spPr>
            <a:xfrm>
              <a:off x="6878310" y="5517770"/>
              <a:ext cx="167780" cy="16778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560BDF4D-7CF3-4891-870B-1C0010D2111D}"/>
                </a:ext>
              </a:extLst>
            </p:cNvPr>
            <p:cNvSpPr/>
            <p:nvPr/>
          </p:nvSpPr>
          <p:spPr>
            <a:xfrm>
              <a:off x="7064229" y="5521541"/>
              <a:ext cx="167780" cy="16778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B70FB155-9E89-4027-8D53-89D3014D8854}"/>
                </a:ext>
              </a:extLst>
            </p:cNvPr>
            <p:cNvSpPr/>
            <p:nvPr/>
          </p:nvSpPr>
          <p:spPr>
            <a:xfrm>
              <a:off x="7243120" y="5521541"/>
              <a:ext cx="167780" cy="16778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76EEE3B5-BB34-4C7D-B92F-1EA102B3E74D}"/>
                </a:ext>
              </a:extLst>
            </p:cNvPr>
            <p:cNvSpPr/>
            <p:nvPr/>
          </p:nvSpPr>
          <p:spPr>
            <a:xfrm>
              <a:off x="7425835" y="5519483"/>
              <a:ext cx="167780" cy="16778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4B22A77-8557-4A6F-974D-1F86B448E740}"/>
                </a:ext>
              </a:extLst>
            </p:cNvPr>
            <p:cNvSpPr txBox="1"/>
            <p:nvPr/>
          </p:nvSpPr>
          <p:spPr>
            <a:xfrm>
              <a:off x="6737776" y="2310750"/>
              <a:ext cx="918072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300" dirty="0"/>
                <a:t>SCORE : -</a:t>
              </a:r>
              <a:endParaRPr lang="ko-KR" altLang="en-US" sz="1300" dirty="0"/>
            </a:p>
          </p:txBody>
        </p:sp>
        <p:sp>
          <p:nvSpPr>
            <p:cNvPr id="35" name="웃는 얼굴 34">
              <a:extLst>
                <a:ext uri="{FF2B5EF4-FFF2-40B4-BE49-F238E27FC236}">
                  <a16:creationId xmlns:a16="http://schemas.microsoft.com/office/drawing/2014/main" id="{C02A5E65-CEFB-46A5-BDA7-0C06231DD9C1}"/>
                </a:ext>
              </a:extLst>
            </p:cNvPr>
            <p:cNvSpPr/>
            <p:nvPr/>
          </p:nvSpPr>
          <p:spPr>
            <a:xfrm>
              <a:off x="7161596" y="2670961"/>
              <a:ext cx="609758" cy="609758"/>
            </a:xfrm>
            <a:prstGeom prst="smileyFac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97589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3DB267-F6B2-4B14-9650-0E7D1F957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설정화면 모듈 구현 예정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D767FD8-0F83-4FB9-8859-753B1AFF98FD}"/>
              </a:ext>
            </a:extLst>
          </p:cNvPr>
          <p:cNvSpPr/>
          <p:nvPr/>
        </p:nvSpPr>
        <p:spPr>
          <a:xfrm>
            <a:off x="3963796" y="2233833"/>
            <a:ext cx="4264405" cy="3898519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48CCB69-F443-4378-9082-04CF65466E26}"/>
              </a:ext>
            </a:extLst>
          </p:cNvPr>
          <p:cNvSpPr/>
          <p:nvPr/>
        </p:nvSpPr>
        <p:spPr>
          <a:xfrm>
            <a:off x="4426588" y="4136953"/>
            <a:ext cx="3338819" cy="9227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9A04F0AC-DEFC-4DB9-A73B-60212522F1C0}"/>
              </a:ext>
            </a:extLst>
          </p:cNvPr>
          <p:cNvSpPr/>
          <p:nvPr/>
        </p:nvSpPr>
        <p:spPr>
          <a:xfrm>
            <a:off x="5995329" y="4093828"/>
            <a:ext cx="201336" cy="201336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2EB486-E27D-47A5-9BC8-7CA40B0B24D1}"/>
              </a:ext>
            </a:extLst>
          </p:cNvPr>
          <p:cNvSpPr txBox="1"/>
          <p:nvPr/>
        </p:nvSpPr>
        <p:spPr>
          <a:xfrm>
            <a:off x="4286965" y="3844193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-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B2B3F7-B348-4289-A33F-26BEFA3CE72D}"/>
              </a:ext>
            </a:extLst>
          </p:cNvPr>
          <p:cNvSpPr txBox="1"/>
          <p:nvPr/>
        </p:nvSpPr>
        <p:spPr>
          <a:xfrm>
            <a:off x="7625784" y="3853763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+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3BF354-EA42-4FEC-8D45-0757BE393CED}"/>
              </a:ext>
            </a:extLst>
          </p:cNvPr>
          <p:cNvSpPr txBox="1"/>
          <p:nvPr/>
        </p:nvSpPr>
        <p:spPr>
          <a:xfrm>
            <a:off x="5635202" y="3393450"/>
            <a:ext cx="921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Sound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9296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86F15-091B-4B7E-A35D-F1EE17054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랭킹 모듈 구현 예정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7D7FFFE-348F-4315-9AC9-79D565FD8A54}"/>
              </a:ext>
            </a:extLst>
          </p:cNvPr>
          <p:cNvSpPr/>
          <p:nvPr/>
        </p:nvSpPr>
        <p:spPr>
          <a:xfrm>
            <a:off x="3963796" y="2233833"/>
            <a:ext cx="4264405" cy="3898519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99B9824B-537D-42A4-A7D6-67E23E08BE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186959"/>
              </p:ext>
            </p:extLst>
          </p:nvPr>
        </p:nvGraphicFramePr>
        <p:xfrm>
          <a:off x="4798269" y="2327465"/>
          <a:ext cx="2595462" cy="3636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5154">
                  <a:extLst>
                    <a:ext uri="{9D8B030D-6E8A-4147-A177-3AD203B41FA5}">
                      <a16:colId xmlns:a16="http://schemas.microsoft.com/office/drawing/2014/main" val="3194163631"/>
                    </a:ext>
                  </a:extLst>
                </a:gridCol>
                <a:gridCol w="865154">
                  <a:extLst>
                    <a:ext uri="{9D8B030D-6E8A-4147-A177-3AD203B41FA5}">
                      <a16:colId xmlns:a16="http://schemas.microsoft.com/office/drawing/2014/main" val="1968625535"/>
                    </a:ext>
                  </a:extLst>
                </a:gridCol>
                <a:gridCol w="865154">
                  <a:extLst>
                    <a:ext uri="{9D8B030D-6E8A-4147-A177-3AD203B41FA5}">
                      <a16:colId xmlns:a16="http://schemas.microsoft.com/office/drawing/2014/main" val="1039048506"/>
                    </a:ext>
                  </a:extLst>
                </a:gridCol>
              </a:tblGrid>
              <a:tr h="3451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순위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이름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점수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6548583"/>
                  </a:ext>
                </a:extLst>
              </a:tr>
              <a:tr h="3451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ab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123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158826"/>
                  </a:ext>
                </a:extLst>
              </a:tr>
              <a:tr h="3451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111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6439836"/>
                  </a:ext>
                </a:extLst>
              </a:tr>
              <a:tr h="3451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8369686"/>
                  </a:ext>
                </a:extLst>
              </a:tr>
              <a:tr h="3451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3271083"/>
                  </a:ext>
                </a:extLst>
              </a:tr>
              <a:tr h="3451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2489872"/>
                  </a:ext>
                </a:extLst>
              </a:tr>
              <a:tr h="3451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1543874"/>
                  </a:ext>
                </a:extLst>
              </a:tr>
              <a:tr h="3451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0725827"/>
                  </a:ext>
                </a:extLst>
              </a:tr>
              <a:tr h="3451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..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74090"/>
                  </a:ext>
                </a:extLst>
              </a:tr>
              <a:tr h="3451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7248731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86C60AB6-ABA0-4DB0-BA2E-074FC739A0A3}"/>
              </a:ext>
            </a:extLst>
          </p:cNvPr>
          <p:cNvSpPr/>
          <p:nvPr/>
        </p:nvSpPr>
        <p:spPr>
          <a:xfrm>
            <a:off x="4118994" y="5188111"/>
            <a:ext cx="796954" cy="79695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bg1"/>
                </a:solidFill>
              </a:rPr>
              <a:t>Restart</a:t>
            </a:r>
            <a:endParaRPr lang="ko-KR" altLang="en-US" sz="1500" dirty="0">
              <a:solidFill>
                <a:schemeClr val="bg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997D5C5-F57C-4508-AD75-0265BE583FB7}"/>
              </a:ext>
            </a:extLst>
          </p:cNvPr>
          <p:cNvSpPr/>
          <p:nvPr/>
        </p:nvSpPr>
        <p:spPr>
          <a:xfrm>
            <a:off x="7338267" y="5188111"/>
            <a:ext cx="796954" cy="79695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bg1"/>
                </a:solidFill>
              </a:rPr>
              <a:t>Exit</a:t>
            </a:r>
            <a:endParaRPr lang="ko-KR" altLang="en-US"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0523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EA5402-642E-4204-8111-19605A959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End </a:t>
            </a:r>
            <a:r>
              <a:rPr lang="ko-KR" altLang="en-US" dirty="0"/>
              <a:t>모듈 구현 예정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395DEDB-C025-4DA1-9BB7-18D3320E0C57}"/>
              </a:ext>
            </a:extLst>
          </p:cNvPr>
          <p:cNvSpPr/>
          <p:nvPr/>
        </p:nvSpPr>
        <p:spPr>
          <a:xfrm>
            <a:off x="3963796" y="2233833"/>
            <a:ext cx="4264405" cy="3898519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8B8BE9-E415-44F9-97D9-770BAA964724}"/>
              </a:ext>
            </a:extLst>
          </p:cNvPr>
          <p:cNvSpPr txBox="1"/>
          <p:nvPr/>
        </p:nvSpPr>
        <p:spPr>
          <a:xfrm>
            <a:off x="5110792" y="3163844"/>
            <a:ext cx="197041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b="1" dirty="0"/>
              <a:t>E N D</a:t>
            </a:r>
            <a:endParaRPr lang="ko-KR" altLang="en-US" sz="5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680658-00A6-44DA-A805-9CD2BE0073BC}"/>
              </a:ext>
            </a:extLst>
          </p:cNvPr>
          <p:cNvSpPr txBox="1"/>
          <p:nvPr/>
        </p:nvSpPr>
        <p:spPr>
          <a:xfrm>
            <a:off x="5299366" y="4226678"/>
            <a:ext cx="1593261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RANKING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23F7E7-4F34-4A51-8759-9D0AE116E5B2}"/>
              </a:ext>
            </a:extLst>
          </p:cNvPr>
          <p:cNvSpPr txBox="1"/>
          <p:nvPr/>
        </p:nvSpPr>
        <p:spPr>
          <a:xfrm>
            <a:off x="5304417" y="4639596"/>
            <a:ext cx="1593261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MAINMENU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D2E6FB-CF24-45D5-9D36-D7F966FD390C}"/>
              </a:ext>
            </a:extLst>
          </p:cNvPr>
          <p:cNvSpPr txBox="1"/>
          <p:nvPr/>
        </p:nvSpPr>
        <p:spPr>
          <a:xfrm>
            <a:off x="5294312" y="5052514"/>
            <a:ext cx="1593261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EXIT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3210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806EE7-46E1-438B-9DC1-DDC4DA6D3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블록</a:t>
            </a:r>
            <a:r>
              <a:rPr lang="en-US" altLang="ko-KR" dirty="0"/>
              <a:t>(</a:t>
            </a:r>
            <a:r>
              <a:rPr lang="ko-KR" altLang="en-US" dirty="0"/>
              <a:t>디자인</a:t>
            </a:r>
            <a:r>
              <a:rPr lang="en-US" altLang="ko-KR" dirty="0"/>
              <a:t>)</a:t>
            </a:r>
            <a:r>
              <a:rPr lang="ko-KR" altLang="en-US" dirty="0"/>
              <a:t> 모듈 구현 예정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67E2EA6C-CA1A-47A8-BE99-937840291CD3}"/>
              </a:ext>
            </a:extLst>
          </p:cNvPr>
          <p:cNvGrpSpPr/>
          <p:nvPr/>
        </p:nvGrpSpPr>
        <p:grpSpPr>
          <a:xfrm>
            <a:off x="1339100" y="2426779"/>
            <a:ext cx="1214300" cy="276836"/>
            <a:chOff x="1457589" y="2459155"/>
            <a:chExt cx="1214300" cy="276836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EBB30E57-B4F2-40DB-83A3-0000D34459B0}"/>
                </a:ext>
              </a:extLst>
            </p:cNvPr>
            <p:cNvSpPr/>
            <p:nvPr/>
          </p:nvSpPr>
          <p:spPr>
            <a:xfrm>
              <a:off x="1457589" y="2459155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8483E0F-F66D-4B75-BA9E-479B35BA9785}"/>
                </a:ext>
              </a:extLst>
            </p:cNvPr>
            <p:cNvSpPr/>
            <p:nvPr/>
          </p:nvSpPr>
          <p:spPr>
            <a:xfrm>
              <a:off x="1770077" y="2459155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33D7F60-6BD5-403E-A5E5-433CA71C67CD}"/>
                </a:ext>
              </a:extLst>
            </p:cNvPr>
            <p:cNvSpPr/>
            <p:nvPr/>
          </p:nvSpPr>
          <p:spPr>
            <a:xfrm>
              <a:off x="2082565" y="2459155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903593C6-5B2B-4680-8763-8074AE627284}"/>
                </a:ext>
              </a:extLst>
            </p:cNvPr>
            <p:cNvSpPr/>
            <p:nvPr/>
          </p:nvSpPr>
          <p:spPr>
            <a:xfrm>
              <a:off x="2395053" y="2459155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457A478-F1DF-4856-8486-B22E7EA67B7D}"/>
              </a:ext>
            </a:extLst>
          </p:cNvPr>
          <p:cNvGrpSpPr/>
          <p:nvPr/>
        </p:nvGrpSpPr>
        <p:grpSpPr>
          <a:xfrm>
            <a:off x="1479609" y="4082161"/>
            <a:ext cx="901812" cy="586048"/>
            <a:chOff x="3684862" y="2288361"/>
            <a:chExt cx="901812" cy="586048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F66B5FC-FC0D-46C9-A307-6FE84C324C33}"/>
                </a:ext>
              </a:extLst>
            </p:cNvPr>
            <p:cNvSpPr/>
            <p:nvPr/>
          </p:nvSpPr>
          <p:spPr>
            <a:xfrm>
              <a:off x="3684862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747D4FF0-A2A1-4520-8A74-A10BCF40A34F}"/>
                </a:ext>
              </a:extLst>
            </p:cNvPr>
            <p:cNvSpPr/>
            <p:nvPr/>
          </p:nvSpPr>
          <p:spPr>
            <a:xfrm>
              <a:off x="3997350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8C75483-76F4-4A31-B4D1-A627C1CAC2D2}"/>
                </a:ext>
              </a:extLst>
            </p:cNvPr>
            <p:cNvSpPr/>
            <p:nvPr/>
          </p:nvSpPr>
          <p:spPr>
            <a:xfrm>
              <a:off x="3997350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573B0686-4B2D-4B1B-B12C-256F82132ACD}"/>
                </a:ext>
              </a:extLst>
            </p:cNvPr>
            <p:cNvSpPr/>
            <p:nvPr/>
          </p:nvSpPr>
          <p:spPr>
            <a:xfrm>
              <a:off x="4309838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2F4EEAE1-A05D-47DD-8D8A-BFF3AC2BCEE9}"/>
              </a:ext>
            </a:extLst>
          </p:cNvPr>
          <p:cNvGrpSpPr/>
          <p:nvPr/>
        </p:nvGrpSpPr>
        <p:grpSpPr>
          <a:xfrm>
            <a:off x="1503020" y="3065584"/>
            <a:ext cx="901812" cy="586048"/>
            <a:chOff x="5635299" y="2288361"/>
            <a:chExt cx="901812" cy="586048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8A23C72-65D2-48B5-B355-9FFACDB3D20E}"/>
                </a:ext>
              </a:extLst>
            </p:cNvPr>
            <p:cNvSpPr/>
            <p:nvPr/>
          </p:nvSpPr>
          <p:spPr>
            <a:xfrm>
              <a:off x="5635299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76828BE-2433-40FF-8CD0-E6E11799F165}"/>
                </a:ext>
              </a:extLst>
            </p:cNvPr>
            <p:cNvSpPr/>
            <p:nvPr/>
          </p:nvSpPr>
          <p:spPr>
            <a:xfrm>
              <a:off x="5947787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CA29276-52E4-4557-A609-86B49B626D36}"/>
                </a:ext>
              </a:extLst>
            </p:cNvPr>
            <p:cNvSpPr/>
            <p:nvPr/>
          </p:nvSpPr>
          <p:spPr>
            <a:xfrm>
              <a:off x="5947787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6C7BA28-0183-453F-A043-C6D3488A0D1E}"/>
                </a:ext>
              </a:extLst>
            </p:cNvPr>
            <p:cNvSpPr/>
            <p:nvPr/>
          </p:nvSpPr>
          <p:spPr>
            <a:xfrm>
              <a:off x="6260275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AFB96B0-8E13-45F4-9A34-904DFEEB33F1}"/>
              </a:ext>
            </a:extLst>
          </p:cNvPr>
          <p:cNvGrpSpPr/>
          <p:nvPr/>
        </p:nvGrpSpPr>
        <p:grpSpPr>
          <a:xfrm>
            <a:off x="3340906" y="2272173"/>
            <a:ext cx="901812" cy="586048"/>
            <a:chOff x="7585736" y="2288361"/>
            <a:chExt cx="901812" cy="586048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A9C6B50-C8C4-4DB9-831C-E996B6540C03}"/>
                </a:ext>
              </a:extLst>
            </p:cNvPr>
            <p:cNvSpPr/>
            <p:nvPr/>
          </p:nvSpPr>
          <p:spPr>
            <a:xfrm>
              <a:off x="7585736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B887E9AE-3696-45D4-8998-E6CAB3D77084}"/>
                </a:ext>
              </a:extLst>
            </p:cNvPr>
            <p:cNvSpPr/>
            <p:nvPr/>
          </p:nvSpPr>
          <p:spPr>
            <a:xfrm>
              <a:off x="7898224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2F3C122-B9F7-4EA0-9B75-B3678A079B99}"/>
                </a:ext>
              </a:extLst>
            </p:cNvPr>
            <p:cNvSpPr/>
            <p:nvPr/>
          </p:nvSpPr>
          <p:spPr>
            <a:xfrm>
              <a:off x="7585736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0B3F336-CDAB-4E88-8721-7F9D5C349C55}"/>
                </a:ext>
              </a:extLst>
            </p:cNvPr>
            <p:cNvSpPr/>
            <p:nvPr/>
          </p:nvSpPr>
          <p:spPr>
            <a:xfrm>
              <a:off x="8210712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7B7C09D-876F-4840-A1BC-F8DCD31716B9}"/>
              </a:ext>
            </a:extLst>
          </p:cNvPr>
          <p:cNvGrpSpPr/>
          <p:nvPr/>
        </p:nvGrpSpPr>
        <p:grpSpPr>
          <a:xfrm flipH="1">
            <a:off x="3340906" y="4065973"/>
            <a:ext cx="901812" cy="586048"/>
            <a:chOff x="7585736" y="2288361"/>
            <a:chExt cx="901812" cy="586048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1E47908-86A6-47CA-8A03-AFB50FBEEFF8}"/>
                </a:ext>
              </a:extLst>
            </p:cNvPr>
            <p:cNvSpPr/>
            <p:nvPr/>
          </p:nvSpPr>
          <p:spPr>
            <a:xfrm>
              <a:off x="7585736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B5F64837-EFE2-48AF-A16C-563554AF2B5E}"/>
                </a:ext>
              </a:extLst>
            </p:cNvPr>
            <p:cNvSpPr/>
            <p:nvPr/>
          </p:nvSpPr>
          <p:spPr>
            <a:xfrm>
              <a:off x="7898224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4D917674-749B-4A4B-A78E-82E1F0D060E4}"/>
                </a:ext>
              </a:extLst>
            </p:cNvPr>
            <p:cNvSpPr/>
            <p:nvPr/>
          </p:nvSpPr>
          <p:spPr>
            <a:xfrm>
              <a:off x="7585736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56CF3CFB-A076-4D4B-99C8-31C56C380415}"/>
                </a:ext>
              </a:extLst>
            </p:cNvPr>
            <p:cNvSpPr/>
            <p:nvPr/>
          </p:nvSpPr>
          <p:spPr>
            <a:xfrm>
              <a:off x="8210712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9DF85351-178D-4AE2-907D-6CC599D6B332}"/>
              </a:ext>
            </a:extLst>
          </p:cNvPr>
          <p:cNvGrpSpPr/>
          <p:nvPr/>
        </p:nvGrpSpPr>
        <p:grpSpPr>
          <a:xfrm flipH="1">
            <a:off x="1503374" y="5082550"/>
            <a:ext cx="921404" cy="586048"/>
            <a:chOff x="3684862" y="2288361"/>
            <a:chExt cx="901812" cy="586048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49E20259-DC5D-47D7-92DB-21438E295B05}"/>
                </a:ext>
              </a:extLst>
            </p:cNvPr>
            <p:cNvSpPr/>
            <p:nvPr/>
          </p:nvSpPr>
          <p:spPr>
            <a:xfrm>
              <a:off x="3684862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B2ACCDB1-5939-4FDF-8563-DE52A90A9B5F}"/>
                </a:ext>
              </a:extLst>
            </p:cNvPr>
            <p:cNvSpPr/>
            <p:nvPr/>
          </p:nvSpPr>
          <p:spPr>
            <a:xfrm>
              <a:off x="3997350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9DC957F-EE12-4C47-9986-5A22D7490FCE}"/>
                </a:ext>
              </a:extLst>
            </p:cNvPr>
            <p:cNvSpPr/>
            <p:nvPr/>
          </p:nvSpPr>
          <p:spPr>
            <a:xfrm>
              <a:off x="3997350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2AD6A1B9-A700-41BD-B57F-68EB134E46DD}"/>
                </a:ext>
              </a:extLst>
            </p:cNvPr>
            <p:cNvSpPr/>
            <p:nvPr/>
          </p:nvSpPr>
          <p:spPr>
            <a:xfrm>
              <a:off x="4309838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3D608712-3A93-461D-B1C5-A6005EF91A91}"/>
              </a:ext>
            </a:extLst>
          </p:cNvPr>
          <p:cNvGrpSpPr/>
          <p:nvPr/>
        </p:nvGrpSpPr>
        <p:grpSpPr>
          <a:xfrm>
            <a:off x="3340906" y="3210947"/>
            <a:ext cx="579529" cy="571633"/>
            <a:chOff x="5645094" y="3742139"/>
            <a:chExt cx="579529" cy="571633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565A3321-536A-421B-8813-061598CB094D}"/>
                </a:ext>
              </a:extLst>
            </p:cNvPr>
            <p:cNvSpPr/>
            <p:nvPr/>
          </p:nvSpPr>
          <p:spPr>
            <a:xfrm>
              <a:off x="5645094" y="4036936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6FE7B7C7-B868-4AF9-BEF5-64E29FAB725B}"/>
                </a:ext>
              </a:extLst>
            </p:cNvPr>
            <p:cNvSpPr/>
            <p:nvPr/>
          </p:nvSpPr>
          <p:spPr>
            <a:xfrm>
              <a:off x="5947787" y="4036936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B58897F-1521-455C-B625-D31D44C2E6DB}"/>
                </a:ext>
              </a:extLst>
            </p:cNvPr>
            <p:cNvSpPr/>
            <p:nvPr/>
          </p:nvSpPr>
          <p:spPr>
            <a:xfrm>
              <a:off x="5947787" y="374240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7EA081ED-3175-4443-8FD3-6D23BA45887C}"/>
                </a:ext>
              </a:extLst>
            </p:cNvPr>
            <p:cNvSpPr/>
            <p:nvPr/>
          </p:nvSpPr>
          <p:spPr>
            <a:xfrm>
              <a:off x="5645094" y="3742139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17751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048567-E7BF-46B1-A550-22E4CA071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8" y="457200"/>
            <a:ext cx="9905999" cy="1360898"/>
          </a:xfrm>
        </p:spPr>
        <p:txBody>
          <a:bodyPr/>
          <a:lstStyle/>
          <a:p>
            <a:r>
              <a:rPr lang="ko-KR" altLang="en-US" dirty="0"/>
              <a:t>디자인 요소 </a:t>
            </a:r>
            <a:r>
              <a:rPr lang="en-US" altLang="ko-KR" dirty="0"/>
              <a:t>-</a:t>
            </a:r>
            <a:r>
              <a:rPr lang="ko-KR" altLang="en-US" dirty="0" err="1"/>
              <a:t>배경레퍼런스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2FC437-0F25-446E-929D-0EC0D3C09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6382" y="5511891"/>
            <a:ext cx="5321187" cy="646277"/>
          </a:xfrm>
        </p:spPr>
        <p:txBody>
          <a:bodyPr/>
          <a:lstStyle/>
          <a:p>
            <a:r>
              <a:rPr lang="ko-KR" altLang="en-US" sz="1400" dirty="0"/>
              <a:t>스코어링 시스템이 도입된 </a:t>
            </a:r>
            <a:r>
              <a:rPr lang="ko-KR" altLang="en-US" sz="1400" dirty="0" err="1"/>
              <a:t>테트리스</a:t>
            </a:r>
            <a:r>
              <a:rPr lang="ko-KR" altLang="en-US" sz="1400" dirty="0"/>
              <a:t> </a:t>
            </a:r>
            <a:r>
              <a:rPr lang="ko-KR" altLang="en-US" sz="1400" dirty="0" err="1"/>
              <a:t>펀</a:t>
            </a:r>
            <a:r>
              <a:rPr lang="ko-KR" altLang="en-US" sz="1400" dirty="0"/>
              <a:t> </a:t>
            </a:r>
            <a:r>
              <a:rPr lang="en-US" altLang="ko-KR" sz="1400" dirty="0"/>
              <a:t>(Tetris Fun)</a:t>
            </a:r>
            <a:endParaRPr lang="ko-KR" altLang="en-US" sz="1400" dirty="0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F7AC1F06-D642-49C6-91CD-CB176B4ECF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1819" y="1346682"/>
            <a:ext cx="9912868" cy="3717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140C36D3-6B5C-4B13-8C3B-1A4681A252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9884" y="291751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B61ED2A3-3136-4116-88D9-5660DA84D2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85208" y="337811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DD0FBD7-5DA9-461C-8F02-F5D7F89654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F9EAC48-13A4-4AF8-ACE7-E58FCD66AFE0}"/>
              </a:ext>
            </a:extLst>
          </p:cNvPr>
          <p:cNvGrpSpPr/>
          <p:nvPr/>
        </p:nvGrpSpPr>
        <p:grpSpPr>
          <a:xfrm>
            <a:off x="6833456" y="1647051"/>
            <a:ext cx="3663411" cy="3752293"/>
            <a:chOff x="3761121" y="809103"/>
            <a:chExt cx="2597150" cy="2660162"/>
          </a:xfrm>
        </p:grpSpPr>
        <p:pic>
          <p:nvPicPr>
            <p:cNvPr id="1026" name="_x374660352">
              <a:extLst>
                <a:ext uri="{FF2B5EF4-FFF2-40B4-BE49-F238E27FC236}">
                  <a16:creationId xmlns:a16="http://schemas.microsoft.com/office/drawing/2014/main" id="{ECE73F0B-378E-408F-AB2D-147979D979D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61121" y="809103"/>
              <a:ext cx="2597150" cy="13065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5" name="_x374662832">
              <a:extLst>
                <a:ext uri="{FF2B5EF4-FFF2-40B4-BE49-F238E27FC236}">
                  <a16:creationId xmlns:a16="http://schemas.microsoft.com/office/drawing/2014/main" id="{D3555AF1-F69A-4548-86D4-C8D307215F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5898" y="2197677"/>
              <a:ext cx="2536825" cy="1271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" name="Rectangle 5">
            <a:extLst>
              <a:ext uri="{FF2B5EF4-FFF2-40B4-BE49-F238E27FC236}">
                <a16:creationId xmlns:a16="http://schemas.microsoft.com/office/drawing/2014/main" id="{1C3EB9D3-380D-4112-91C3-65BB683711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5474" y="360665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8" name="_x374662272">
            <a:extLst>
              <a:ext uri="{FF2B5EF4-FFF2-40B4-BE49-F238E27FC236}">
                <a16:creationId xmlns:a16="http://schemas.microsoft.com/office/drawing/2014/main" id="{D92D9144-A20A-42B0-BE5B-D93C1EDFAF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0877" y="2186223"/>
            <a:ext cx="4285081" cy="3213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C44270D1-606B-490C-A661-32C37448CFFC}"/>
              </a:ext>
            </a:extLst>
          </p:cNvPr>
          <p:cNvSpPr txBox="1">
            <a:spLocks/>
          </p:cNvSpPr>
          <p:nvPr/>
        </p:nvSpPr>
        <p:spPr>
          <a:xfrm>
            <a:off x="1427313" y="1516429"/>
            <a:ext cx="6778224" cy="646277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i="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029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400" i="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 spc="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/>
              <a:t>3</a:t>
            </a:r>
            <a:r>
              <a:rPr lang="ko-KR" altLang="en-US" sz="1800" dirty="0"/>
              <a:t>주차 기술분석을 바탕으로 디자인 요소 추가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FD1B65-34C4-4627-B0B6-AF472CAB4A90}"/>
              </a:ext>
            </a:extLst>
          </p:cNvPr>
          <p:cNvSpPr txBox="1"/>
          <p:nvPr/>
        </p:nvSpPr>
        <p:spPr>
          <a:xfrm>
            <a:off x="6877569" y="5642492"/>
            <a:ext cx="3817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우주배경을 활용한 캐주얼 게임 </a:t>
            </a:r>
            <a:r>
              <a:rPr lang="en-US" altLang="ko-KR" sz="1400" dirty="0"/>
              <a:t>‘</a:t>
            </a:r>
            <a:r>
              <a:rPr lang="ko-KR" altLang="en-US" sz="1400" dirty="0" err="1"/>
              <a:t>테트리스</a:t>
            </a:r>
            <a:endParaRPr lang="ko-KR" altLang="en-US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E1D2A7-A6CB-491C-80B2-8A5DB90AE530}"/>
              </a:ext>
            </a:extLst>
          </p:cNvPr>
          <p:cNvSpPr txBox="1"/>
          <p:nvPr/>
        </p:nvSpPr>
        <p:spPr>
          <a:xfrm>
            <a:off x="7942764" y="5934841"/>
            <a:ext cx="16866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출처 </a:t>
            </a:r>
            <a:r>
              <a:rPr lang="en-US" altLang="ko-KR" sz="800" dirty="0"/>
              <a:t>: http://tetris.hangame.com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4156824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048567-E7BF-46B1-A550-22E4CA071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9" y="666233"/>
            <a:ext cx="9905999" cy="1360898"/>
          </a:xfrm>
        </p:spPr>
        <p:txBody>
          <a:bodyPr/>
          <a:lstStyle/>
          <a:p>
            <a:r>
              <a:rPr lang="ko-KR" altLang="en-US" dirty="0"/>
              <a:t>디자인 요소</a:t>
            </a:r>
            <a:r>
              <a:rPr lang="en-US" altLang="ko-KR" dirty="0"/>
              <a:t>-</a:t>
            </a:r>
            <a:r>
              <a:rPr lang="ko-KR" altLang="en-US" dirty="0"/>
              <a:t>게임 실행화면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2FC437-0F25-446E-929D-0EC0D3C09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998" y="1645441"/>
            <a:ext cx="9905999" cy="3567118"/>
          </a:xfrm>
        </p:spPr>
        <p:txBody>
          <a:bodyPr/>
          <a:lstStyle/>
          <a:p>
            <a:r>
              <a:rPr lang="ko-KR" altLang="en-US" sz="1800" dirty="0"/>
              <a:t>게임 내부 배경을 자료조사한 레퍼런스 이미지를 바탕으로 실행예정 찾아본 </a:t>
            </a:r>
            <a:r>
              <a:rPr lang="ko-KR" altLang="en-US" sz="1800" dirty="0" err="1"/>
              <a:t>테트리스</a:t>
            </a:r>
            <a:r>
              <a:rPr lang="ko-KR" altLang="en-US" sz="1800" dirty="0"/>
              <a:t> 배경 일러스트 </a:t>
            </a:r>
            <a:r>
              <a:rPr lang="en-US" altLang="ko-KR" sz="1800" dirty="0"/>
              <a:t>(</a:t>
            </a:r>
            <a:r>
              <a:rPr lang="ko-KR" altLang="en-US" sz="1800" dirty="0"/>
              <a:t>고층빌딩</a:t>
            </a:r>
            <a:r>
              <a:rPr lang="en-US" altLang="ko-KR" sz="1800" dirty="0"/>
              <a:t>, </a:t>
            </a:r>
            <a:r>
              <a:rPr lang="ko-KR" altLang="en-US" sz="1800" dirty="0"/>
              <a:t>우주 </a:t>
            </a:r>
            <a:r>
              <a:rPr lang="en-US" altLang="ko-KR" sz="1800" dirty="0"/>
              <a:t>) </a:t>
            </a:r>
          </a:p>
          <a:p>
            <a:r>
              <a:rPr lang="ko-KR" altLang="en-US" sz="1800" dirty="0"/>
              <a:t>클립아트 코리아 유료 사이트 자료를 사용하여 삽입예정</a:t>
            </a:r>
            <a:r>
              <a:rPr lang="en-US" altLang="ko-KR" sz="1800" dirty="0"/>
              <a:t>.</a:t>
            </a:r>
          </a:p>
          <a:p>
            <a:endParaRPr lang="ko-KR" altLang="en-US" dirty="0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F7AC1F06-D642-49C6-91CD-CB176B4ECF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1819" y="1346682"/>
            <a:ext cx="9912868" cy="3717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140C36D3-6B5C-4B13-8C3B-1A4681A252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9884" y="291751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34" name="_x375075232">
            <a:extLst>
              <a:ext uri="{FF2B5EF4-FFF2-40B4-BE49-F238E27FC236}">
                <a16:creationId xmlns:a16="http://schemas.microsoft.com/office/drawing/2014/main" id="{D4BAAF7D-E2FF-4DB9-AB97-519CB983BD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619" y="3095982"/>
            <a:ext cx="5400675" cy="2359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13">
            <a:extLst>
              <a:ext uri="{FF2B5EF4-FFF2-40B4-BE49-F238E27FC236}">
                <a16:creationId xmlns:a16="http://schemas.microsoft.com/office/drawing/2014/main" id="{B61ED2A3-3136-4116-88D9-5660DA84D2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85208" y="337811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36" name="_x375075232">
            <a:extLst>
              <a:ext uri="{FF2B5EF4-FFF2-40B4-BE49-F238E27FC236}">
                <a16:creationId xmlns:a16="http://schemas.microsoft.com/office/drawing/2014/main" id="{BFEB0287-E297-4964-A9C5-6A5407DA0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5653" y="3059469"/>
            <a:ext cx="5400675" cy="2395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199C511-B0D4-46FE-A557-676CC001E7CF}"/>
              </a:ext>
            </a:extLst>
          </p:cNvPr>
          <p:cNvSpPr txBox="1"/>
          <p:nvPr/>
        </p:nvSpPr>
        <p:spPr>
          <a:xfrm>
            <a:off x="10243994" y="5511318"/>
            <a:ext cx="15023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ko-KR" altLang="en-US" sz="1000" dirty="0"/>
              <a:t>클립아트 코리아</a:t>
            </a:r>
          </a:p>
        </p:txBody>
      </p:sp>
    </p:spTree>
    <p:extLst>
      <p:ext uri="{BB962C8B-B14F-4D97-AF65-F5344CB8AC3E}">
        <p14:creationId xmlns:p14="http://schemas.microsoft.com/office/powerpoint/2010/main" val="2681783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048567-E7BF-46B1-A550-22E4CA071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182" y="556661"/>
            <a:ext cx="9905999" cy="1360898"/>
          </a:xfrm>
        </p:spPr>
        <p:txBody>
          <a:bodyPr/>
          <a:lstStyle/>
          <a:p>
            <a:r>
              <a:rPr lang="ko-KR" altLang="en-US" dirty="0"/>
              <a:t>디자인 요소</a:t>
            </a:r>
            <a:r>
              <a:rPr lang="en-US" altLang="ko-KR" dirty="0"/>
              <a:t>-</a:t>
            </a:r>
            <a:r>
              <a:rPr lang="ko-KR" altLang="en-US" dirty="0"/>
              <a:t> 게임 실행화면</a:t>
            </a: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F7AC1F06-D642-49C6-91CD-CB176B4ECF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1819" y="1346682"/>
            <a:ext cx="9912868" cy="3717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8" name="_x375075552">
            <a:extLst>
              <a:ext uri="{FF2B5EF4-FFF2-40B4-BE49-F238E27FC236}">
                <a16:creationId xmlns:a16="http://schemas.microsoft.com/office/drawing/2014/main" id="{F5907612-A5A4-4953-A85C-18434FD04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0074" y="2654573"/>
            <a:ext cx="3995962" cy="2983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9B8E75A8-CF3E-40EE-92E9-D96B0FF8CF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35516" y="146035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_x375075392">
            <a:extLst>
              <a:ext uri="{FF2B5EF4-FFF2-40B4-BE49-F238E27FC236}">
                <a16:creationId xmlns:a16="http://schemas.microsoft.com/office/drawing/2014/main" id="{580DBFCA-7629-4E0A-B463-788959ADA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406" y="2105930"/>
            <a:ext cx="4120578" cy="1802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4">
            <a:extLst>
              <a:ext uri="{FF2B5EF4-FFF2-40B4-BE49-F238E27FC236}">
                <a16:creationId xmlns:a16="http://schemas.microsoft.com/office/drawing/2014/main" id="{F4159523-9BED-4410-A34A-41C0CDABFC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6126" y="328335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51" name="_x375075392">
            <a:extLst>
              <a:ext uri="{FF2B5EF4-FFF2-40B4-BE49-F238E27FC236}">
                <a16:creationId xmlns:a16="http://schemas.microsoft.com/office/drawing/2014/main" id="{45F179C3-2273-48DA-A6FF-E84B0D7C9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4750" y="4146270"/>
            <a:ext cx="4089937" cy="1787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1B8A64AB-9E04-4B04-8B99-EB5F84BB3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9016" y="1500992"/>
            <a:ext cx="9905999" cy="3567118"/>
          </a:xfrm>
        </p:spPr>
        <p:txBody>
          <a:bodyPr/>
          <a:lstStyle/>
          <a:p>
            <a:r>
              <a:rPr lang="ko-KR" altLang="en-US" sz="1800" dirty="0" err="1"/>
              <a:t>테트리스</a:t>
            </a:r>
            <a:r>
              <a:rPr lang="ko-KR" altLang="en-US" sz="1800" dirty="0"/>
              <a:t> 게임과 어울리는 고층빌딩</a:t>
            </a:r>
            <a:r>
              <a:rPr lang="en-US" altLang="ko-KR" sz="1800" dirty="0"/>
              <a:t>, </a:t>
            </a:r>
            <a:r>
              <a:rPr lang="ko-KR" altLang="en-US" sz="1800" dirty="0"/>
              <a:t>바닷속</a:t>
            </a:r>
            <a:r>
              <a:rPr lang="en-US" altLang="ko-KR" sz="1800" dirty="0"/>
              <a:t>, </a:t>
            </a:r>
            <a:r>
              <a:rPr lang="ko-KR" altLang="en-US" sz="1800" dirty="0"/>
              <a:t>우주배경</a:t>
            </a:r>
            <a:endParaRPr lang="en-US" altLang="ko-KR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F78776-ACB3-4B34-B3A7-83507F381738}"/>
              </a:ext>
            </a:extLst>
          </p:cNvPr>
          <p:cNvSpPr txBox="1"/>
          <p:nvPr/>
        </p:nvSpPr>
        <p:spPr>
          <a:xfrm>
            <a:off x="9340650" y="1839392"/>
            <a:ext cx="15023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ko-KR" altLang="en-US" sz="1000" dirty="0"/>
              <a:t>클립아트 코리아</a:t>
            </a:r>
          </a:p>
        </p:txBody>
      </p:sp>
    </p:spTree>
    <p:extLst>
      <p:ext uri="{BB962C8B-B14F-4D97-AF65-F5344CB8AC3E}">
        <p14:creationId xmlns:p14="http://schemas.microsoft.com/office/powerpoint/2010/main" val="29194552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048567-E7BF-46B1-A550-22E4CA071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182" y="556661"/>
            <a:ext cx="9905999" cy="1360898"/>
          </a:xfrm>
        </p:spPr>
        <p:txBody>
          <a:bodyPr/>
          <a:lstStyle/>
          <a:p>
            <a:r>
              <a:rPr lang="ko-KR" altLang="en-US" dirty="0"/>
              <a:t>디자인 요소</a:t>
            </a:r>
            <a:r>
              <a:rPr lang="en-US" altLang="ko-KR" dirty="0"/>
              <a:t>-</a:t>
            </a:r>
            <a:r>
              <a:rPr lang="ko-KR" altLang="en-US" dirty="0"/>
              <a:t>음악</a:t>
            </a: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F7AC1F06-D642-49C6-91CD-CB176B4ECF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1819" y="1346682"/>
            <a:ext cx="9912868" cy="3717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B8E75A8-CF3E-40EE-92E9-D96B0FF8CF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35516" y="146035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F4159523-9BED-4410-A34A-41C0CDABFC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6126" y="328335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1B8A64AB-9E04-4B04-8B99-EB5F84BB3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9016" y="1500992"/>
            <a:ext cx="9905999" cy="3567118"/>
          </a:xfrm>
        </p:spPr>
        <p:txBody>
          <a:bodyPr/>
          <a:lstStyle/>
          <a:p>
            <a:r>
              <a:rPr lang="en-US" altLang="ko-KR" sz="1800" dirty="0"/>
              <a:t>‘Atari</a:t>
            </a:r>
            <a:r>
              <a:rPr lang="ko-KR" altLang="en-US" sz="1800" dirty="0"/>
              <a:t> </a:t>
            </a:r>
            <a:r>
              <a:rPr lang="en-US" altLang="ko-KR" sz="1800" dirty="0"/>
              <a:t>Tetris’</a:t>
            </a:r>
            <a:r>
              <a:rPr lang="ko-KR" altLang="en-US" sz="1800" dirty="0"/>
              <a:t> 음악을 첨부하여 게임 구현 예정</a:t>
            </a:r>
            <a:r>
              <a:rPr lang="en-US" altLang="ko-KR" sz="1800" dirty="0"/>
              <a:t>.</a:t>
            </a:r>
          </a:p>
          <a:p>
            <a:pPr marL="0" indent="0">
              <a:buNone/>
            </a:pPr>
            <a:r>
              <a:rPr lang="ko-KR" altLang="en-US" sz="1800" dirty="0"/>
              <a:t> 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2ACB4E2-F58F-4FF7-BD6C-00CFD9369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3731" y="2031236"/>
            <a:ext cx="5612653" cy="3373261"/>
          </a:xfrm>
          <a:prstGeom prst="rect">
            <a:avLst/>
          </a:prstGeom>
        </p:spPr>
      </p:pic>
      <p:pic>
        <p:nvPicPr>
          <p:cNvPr id="12" name="Tetris - Bradinsky">
            <a:hlinkClick r:id="" action="ppaction://media"/>
            <a:extLst>
              <a:ext uri="{FF2B5EF4-FFF2-40B4-BE49-F238E27FC236}">
                <a16:creationId xmlns:a16="http://schemas.microsoft.com/office/drawing/2014/main" id="{BA56A1F2-86BA-420C-AFA3-90053D6EEA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49899" y="486964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382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44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B062DC-441D-4EAA-8B1C-554542835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50BE8A-EEEC-4250-A910-39062F99D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게임시나리오</a:t>
            </a:r>
            <a:endParaRPr lang="en-US" altLang="ko-KR" dirty="0"/>
          </a:p>
          <a:p>
            <a:r>
              <a:rPr lang="ko-KR" altLang="en-US" dirty="0"/>
              <a:t>개발요소 분석 및 개발 내역</a:t>
            </a:r>
            <a:endParaRPr lang="en-US" altLang="ko-KR" dirty="0"/>
          </a:p>
          <a:p>
            <a:pPr marL="514350" lvl="1" indent="-285750">
              <a:buFont typeface="Wingdings" panose="05000000000000000000" pitchFamily="2" charset="2"/>
              <a:buChar char="§"/>
            </a:pPr>
            <a:r>
              <a:rPr lang="ko-KR" altLang="en-US" dirty="0"/>
              <a:t>모듈</a:t>
            </a:r>
            <a:endParaRPr lang="en-US" altLang="ko-KR" dirty="0"/>
          </a:p>
          <a:p>
            <a:pPr marL="514350" lvl="1" indent="-285750">
              <a:buFont typeface="Wingdings" panose="05000000000000000000" pitchFamily="2" charset="2"/>
              <a:buChar char="§"/>
            </a:pPr>
            <a:r>
              <a:rPr lang="ko-KR" altLang="en-US" dirty="0"/>
              <a:t>화면 구현</a:t>
            </a:r>
            <a:endParaRPr lang="en-US" altLang="ko-KR" dirty="0"/>
          </a:p>
          <a:p>
            <a:pPr marL="514350" lvl="1" indent="-285750">
              <a:buFont typeface="Wingdings" panose="05000000000000000000" pitchFamily="2" charset="2"/>
              <a:buChar char="§"/>
            </a:pPr>
            <a:r>
              <a:rPr lang="ko-KR" altLang="en-US" dirty="0"/>
              <a:t>디자인 요소</a:t>
            </a:r>
            <a:endParaRPr lang="en-US" altLang="ko-KR" dirty="0"/>
          </a:p>
          <a:p>
            <a:pPr marL="514350" lvl="1" indent="-285750">
              <a:buFont typeface="Wingdings" panose="05000000000000000000" pitchFamily="2" charset="2"/>
              <a:buChar char="§"/>
            </a:pPr>
            <a:r>
              <a:rPr lang="ko-KR" altLang="en-US" dirty="0"/>
              <a:t>파일 및 </a:t>
            </a:r>
            <a:r>
              <a:rPr lang="en-US" altLang="ko-KR" dirty="0"/>
              <a:t>DB</a:t>
            </a:r>
          </a:p>
          <a:p>
            <a:r>
              <a:rPr lang="en-US" altLang="ko-KR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720570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D8EDE4-2531-42AD-93BA-833891C68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파일 및 </a:t>
            </a:r>
            <a:r>
              <a:rPr lang="en-US" altLang="ko-KR" dirty="0"/>
              <a:t>DB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BE27715-B4F2-41FF-BAC8-FCF61D1AA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025" y="2039946"/>
            <a:ext cx="5093947" cy="405712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BD378B7-148A-4A61-86A0-1EF1066ECD8D}"/>
              </a:ext>
            </a:extLst>
          </p:cNvPr>
          <p:cNvSpPr/>
          <p:nvPr/>
        </p:nvSpPr>
        <p:spPr>
          <a:xfrm>
            <a:off x="3682767" y="5259897"/>
            <a:ext cx="4960205" cy="828786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F50E82-6252-4AF2-96AC-D0B9DF7CE3A1}"/>
              </a:ext>
            </a:extLst>
          </p:cNvPr>
          <p:cNvSpPr txBox="1"/>
          <p:nvPr/>
        </p:nvSpPr>
        <p:spPr>
          <a:xfrm>
            <a:off x="6233020" y="5304958"/>
            <a:ext cx="2480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MySQL</a:t>
            </a:r>
            <a:r>
              <a:rPr lang="ko-KR" altLang="en-US" dirty="0">
                <a:solidFill>
                  <a:schemeClr val="bg1"/>
                </a:solidFill>
              </a:rPr>
              <a:t>과 </a:t>
            </a:r>
            <a:r>
              <a:rPr lang="en-US" altLang="ko-KR" dirty="0">
                <a:solidFill>
                  <a:schemeClr val="bg1"/>
                </a:solidFill>
              </a:rPr>
              <a:t>Eclipse </a:t>
            </a:r>
            <a:r>
              <a:rPr lang="ko-KR" altLang="en-US" dirty="0">
                <a:solidFill>
                  <a:schemeClr val="bg1"/>
                </a:solidFill>
              </a:rPr>
              <a:t>연동</a:t>
            </a:r>
          </a:p>
        </p:txBody>
      </p:sp>
    </p:spTree>
    <p:extLst>
      <p:ext uri="{BB962C8B-B14F-4D97-AF65-F5344CB8AC3E}">
        <p14:creationId xmlns:p14="http://schemas.microsoft.com/office/powerpoint/2010/main" val="33850545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3B2AA5-40C6-44E7-9FBB-165EEEAFF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5783" y="2393199"/>
            <a:ext cx="2640434" cy="1182368"/>
          </a:xfrm>
        </p:spPr>
        <p:txBody>
          <a:bodyPr/>
          <a:lstStyle/>
          <a:p>
            <a:r>
              <a:rPr lang="en-US" altLang="ko-KR" sz="8000" dirty="0"/>
              <a:t>Q&amp;A</a:t>
            </a:r>
            <a:endParaRPr lang="ko-KR" altLang="en-US" sz="8000" dirty="0"/>
          </a:p>
        </p:txBody>
      </p:sp>
    </p:spTree>
    <p:extLst>
      <p:ext uri="{BB962C8B-B14F-4D97-AF65-F5344CB8AC3E}">
        <p14:creationId xmlns:p14="http://schemas.microsoft.com/office/powerpoint/2010/main" val="3165240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88973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09444" y="1172712"/>
            <a:ext cx="6121865" cy="2247899"/>
          </a:xfrm>
        </p:spPr>
        <p:txBody>
          <a:bodyPr>
            <a:normAutofit/>
          </a:bodyPr>
          <a:lstStyle/>
          <a:p>
            <a:pPr lvl="0" algn="ctr">
              <a:defRPr/>
            </a:pPr>
            <a:r>
              <a:rPr lang="ko-KR" altLang="en-US" dirty="0"/>
              <a:t>게임 시나리오</a:t>
            </a:r>
            <a:br>
              <a:rPr lang="en-US" altLang="ko-KR" dirty="0"/>
            </a:br>
            <a:r>
              <a:rPr lang="en-US" altLang="ko-KR" dirty="0"/>
              <a:t>(Flow Diagram)</a:t>
            </a:r>
          </a:p>
        </p:txBody>
      </p:sp>
      <p:pic>
        <p:nvPicPr>
          <p:cNvPr id="4" name="Picture 3" descr="3D 정사각형과 직사각형"/>
          <p:cNvPicPr>
            <a:picLocks noChangeAspect="1"/>
          </p:cNvPicPr>
          <p:nvPr/>
        </p:nvPicPr>
        <p:blipFill rotWithShape="1">
          <a:blip r:embed="rId2"/>
          <a:srcRect l="5710" r="25140"/>
          <a:stretch>
            <a:fillRect/>
          </a:stretch>
        </p:blipFill>
        <p:spPr>
          <a:xfrm>
            <a:off x="5318308" y="10"/>
            <a:ext cx="6873692" cy="685799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  <p:sp>
        <p:nvSpPr>
          <p:cNvPr id="6" name="부제목 5">
            <a:extLst>
              <a:ext uri="{FF2B5EF4-FFF2-40B4-BE49-F238E27FC236}">
                <a16:creationId xmlns:a16="http://schemas.microsoft.com/office/drawing/2014/main" id="{BB75714C-6177-46B3-951E-4747C39DEE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4435DB-A86A-404A-9BF7-43CE6F851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DFD(Data</a:t>
            </a:r>
            <a:r>
              <a:rPr lang="ko-KR" altLang="en-US" dirty="0"/>
              <a:t> </a:t>
            </a:r>
            <a:r>
              <a:rPr lang="en-US" altLang="ko-KR" dirty="0"/>
              <a:t>Flow</a:t>
            </a:r>
            <a:r>
              <a:rPr lang="ko-KR" altLang="en-US" dirty="0"/>
              <a:t> </a:t>
            </a:r>
            <a:r>
              <a:rPr lang="en-US" altLang="ko-KR" dirty="0"/>
              <a:t>Diagram)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287C40-560B-4FA5-B132-DFFA60A41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332026"/>
            <a:ext cx="4167231" cy="3567118"/>
          </a:xfrm>
        </p:spPr>
        <p:txBody>
          <a:bodyPr/>
          <a:lstStyle/>
          <a:p>
            <a:r>
              <a:rPr lang="ko-KR" altLang="en-US" dirty="0"/>
              <a:t>자료</a:t>
            </a:r>
            <a:r>
              <a:rPr lang="en-US" altLang="ko-KR" dirty="0"/>
              <a:t> </a:t>
            </a:r>
            <a:r>
              <a:rPr lang="ko-KR" altLang="en-US" dirty="0"/>
              <a:t>흐름도</a:t>
            </a:r>
            <a:endParaRPr lang="en-US" altLang="ko-KR" dirty="0"/>
          </a:p>
          <a:p>
            <a:r>
              <a:rPr lang="ko-KR" altLang="en-US" dirty="0"/>
              <a:t>하나의 체계에서 이루어지는 모든 자료의 흐름을 알기 쉽게 그림으로 나타내기 위하여 사용되는 것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2FF9B9F-ED96-4E20-825B-12CA9BEEF4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472" t="28992" r="10619" b="14005"/>
          <a:stretch/>
        </p:blipFill>
        <p:spPr>
          <a:xfrm>
            <a:off x="5553510" y="1989874"/>
            <a:ext cx="4865617" cy="390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3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688ED1-7666-409B-8A55-6EB95C8D1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0"/>
            <a:ext cx="9905999" cy="1360898"/>
          </a:xfrm>
        </p:spPr>
        <p:txBody>
          <a:bodyPr/>
          <a:lstStyle/>
          <a:p>
            <a:r>
              <a:rPr lang="ko-KR" altLang="en-US" dirty="0" err="1"/>
              <a:t>테트리스</a:t>
            </a:r>
            <a:r>
              <a:rPr lang="ko-KR" altLang="en-US" dirty="0"/>
              <a:t> </a:t>
            </a:r>
            <a:r>
              <a:rPr lang="en-US" altLang="ko-KR" dirty="0"/>
              <a:t>DFD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6902BD3-E1E7-4415-8481-6962463E2C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756805" y="423974"/>
            <a:ext cx="4113817" cy="568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733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88973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09444" y="1172712"/>
            <a:ext cx="6121865" cy="2247899"/>
          </a:xfrm>
        </p:spPr>
        <p:txBody>
          <a:bodyPr>
            <a:normAutofit fontScale="90000"/>
          </a:bodyPr>
          <a:lstStyle/>
          <a:p>
            <a:pPr lvl="0" algn="ctr">
              <a:defRPr/>
            </a:pPr>
            <a:r>
              <a:rPr lang="ko-KR" altLang="en-US" dirty="0"/>
              <a:t>개발요소</a:t>
            </a:r>
            <a:r>
              <a:rPr lang="en-US" altLang="ko-KR" dirty="0"/>
              <a:t> </a:t>
            </a:r>
            <a:r>
              <a:rPr lang="ko-KR" altLang="en-US" dirty="0"/>
              <a:t>분석</a:t>
            </a:r>
            <a:br>
              <a:rPr lang="en-US" altLang="ko-KR" dirty="0"/>
            </a:br>
            <a:r>
              <a:rPr lang="ko-KR" altLang="en-US" dirty="0"/>
              <a:t>및</a:t>
            </a:r>
            <a:br>
              <a:rPr lang="en-US" altLang="ko-KR" dirty="0"/>
            </a:br>
            <a:r>
              <a:rPr lang="ko-KR" altLang="en-US" dirty="0"/>
              <a:t>개발내역 </a:t>
            </a:r>
            <a:r>
              <a:rPr lang="en-US" altLang="ko-KR" dirty="0"/>
              <a:t>listing</a:t>
            </a:r>
          </a:p>
        </p:txBody>
      </p:sp>
      <p:pic>
        <p:nvPicPr>
          <p:cNvPr id="4" name="Picture 3" descr="3D 정사각형과 직사각형"/>
          <p:cNvPicPr>
            <a:picLocks noChangeAspect="1"/>
          </p:cNvPicPr>
          <p:nvPr/>
        </p:nvPicPr>
        <p:blipFill rotWithShape="1">
          <a:blip r:embed="rId2"/>
          <a:srcRect l="5710" r="25140"/>
          <a:stretch>
            <a:fillRect/>
          </a:stretch>
        </p:blipFill>
        <p:spPr>
          <a:xfrm>
            <a:off x="5318308" y="10"/>
            <a:ext cx="6873692" cy="685799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  <p:sp>
        <p:nvSpPr>
          <p:cNvPr id="6" name="부제목 5">
            <a:extLst>
              <a:ext uri="{FF2B5EF4-FFF2-40B4-BE49-F238E27FC236}">
                <a16:creationId xmlns:a16="http://schemas.microsoft.com/office/drawing/2014/main" id="{BB75714C-6177-46B3-951E-4747C39DEE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3412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0E4730-117C-4CBA-BD20-1105E9029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394763"/>
            <a:ext cx="9905999" cy="1360898"/>
          </a:xfrm>
        </p:spPr>
        <p:txBody>
          <a:bodyPr/>
          <a:lstStyle/>
          <a:p>
            <a:r>
              <a:rPr lang="ko-KR" altLang="en-US" dirty="0" err="1"/>
              <a:t>테트리스</a:t>
            </a:r>
            <a:r>
              <a:rPr lang="en-US" altLang="ko-KR" dirty="0"/>
              <a:t> </a:t>
            </a:r>
            <a:r>
              <a:rPr lang="ko-KR" altLang="en-US" dirty="0"/>
              <a:t>모듈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3B1476-9B5A-4D9D-94DB-73B6F0A16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999" y="1755661"/>
            <a:ext cx="9905999" cy="4345611"/>
          </a:xfrm>
        </p:spPr>
        <p:txBody>
          <a:bodyPr/>
          <a:lstStyle/>
          <a:p>
            <a:r>
              <a:rPr lang="ko-KR" altLang="en-US" sz="1700" dirty="0"/>
              <a:t>메인 모듈</a:t>
            </a:r>
            <a:endParaRPr lang="en-US" altLang="ko-KR" sz="1700" dirty="0"/>
          </a:p>
          <a:p>
            <a:r>
              <a:rPr lang="ko-KR" altLang="en-US" sz="1700" dirty="0"/>
              <a:t>프레임</a:t>
            </a:r>
            <a:r>
              <a:rPr lang="en-US" altLang="ko-KR" sz="1700" dirty="0"/>
              <a:t>(</a:t>
            </a:r>
            <a:r>
              <a:rPr lang="ko-KR" altLang="en-US" sz="1700" dirty="0"/>
              <a:t>초기화면</a:t>
            </a:r>
            <a:r>
              <a:rPr lang="en-US" altLang="ko-KR" sz="1700" dirty="0"/>
              <a:t>)</a:t>
            </a:r>
            <a:r>
              <a:rPr lang="ko-KR" altLang="en-US" sz="1700" dirty="0"/>
              <a:t> 모듈</a:t>
            </a:r>
            <a:endParaRPr lang="en-US" altLang="ko-KR" sz="1700" dirty="0"/>
          </a:p>
          <a:p>
            <a:r>
              <a:rPr lang="ko-KR" altLang="en-US" sz="1700" dirty="0"/>
              <a:t>설정화면 모듈</a:t>
            </a:r>
            <a:endParaRPr lang="en-US" altLang="ko-KR" sz="1700" dirty="0"/>
          </a:p>
          <a:p>
            <a:r>
              <a:rPr lang="ko-KR" altLang="en-US" sz="1700" dirty="0"/>
              <a:t>랭킹 모듈</a:t>
            </a:r>
            <a:endParaRPr lang="en-US" altLang="ko-KR" sz="1700" dirty="0"/>
          </a:p>
          <a:p>
            <a:r>
              <a:rPr lang="en-US" altLang="ko-KR" sz="1700" dirty="0"/>
              <a:t>In game</a:t>
            </a:r>
            <a:r>
              <a:rPr lang="ko-KR" altLang="en-US" sz="1700" dirty="0"/>
              <a:t> 모듈</a:t>
            </a:r>
            <a:endParaRPr lang="en-US" altLang="ko-KR" sz="1700" dirty="0"/>
          </a:p>
          <a:p>
            <a:r>
              <a:rPr lang="ko-KR" altLang="en-US" sz="1700" dirty="0"/>
              <a:t>블록 모듈</a:t>
            </a:r>
            <a:endParaRPr lang="en-US" altLang="ko-KR" sz="1700" dirty="0"/>
          </a:p>
          <a:p>
            <a:r>
              <a:rPr lang="ko-KR" altLang="en-US" sz="1700" dirty="0"/>
              <a:t>블록 낙하 모듈</a:t>
            </a:r>
            <a:endParaRPr lang="en-US" altLang="ko-KR" sz="1700" dirty="0"/>
          </a:p>
          <a:p>
            <a:r>
              <a:rPr lang="ko-KR" altLang="en-US" sz="1700" dirty="0"/>
              <a:t>블록 조작 모듈</a:t>
            </a:r>
            <a:endParaRPr lang="en-US" altLang="ko-KR" sz="1700" dirty="0"/>
          </a:p>
          <a:p>
            <a:r>
              <a:rPr lang="ko-KR" altLang="en-US" sz="1700" dirty="0"/>
              <a:t>줄 완성 시 줄이 소거되는 모듈</a:t>
            </a:r>
            <a:endParaRPr lang="en-US" altLang="ko-KR" sz="1700" dirty="0"/>
          </a:p>
          <a:p>
            <a:r>
              <a:rPr lang="en-US" altLang="ko-KR" sz="1700" dirty="0"/>
              <a:t>End </a:t>
            </a:r>
            <a:r>
              <a:rPr lang="ko-KR" altLang="en-US" sz="1700" dirty="0"/>
              <a:t>모듈</a:t>
            </a:r>
          </a:p>
        </p:txBody>
      </p:sp>
    </p:spTree>
    <p:extLst>
      <p:ext uri="{BB962C8B-B14F-4D97-AF65-F5344CB8AC3E}">
        <p14:creationId xmlns:p14="http://schemas.microsoft.com/office/powerpoint/2010/main" val="2283348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63C1D6-7AAF-4A6E-A320-0F91E52F7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9196" y="519899"/>
            <a:ext cx="9905999" cy="1360898"/>
          </a:xfrm>
        </p:spPr>
        <p:txBody>
          <a:bodyPr/>
          <a:lstStyle/>
          <a:p>
            <a:r>
              <a:rPr lang="ko-KR" altLang="en-US" dirty="0"/>
              <a:t>모듈 상호 관계도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06C7918-BB81-416B-BB36-5F32783D5719}"/>
              </a:ext>
            </a:extLst>
          </p:cNvPr>
          <p:cNvSpPr/>
          <p:nvPr/>
        </p:nvSpPr>
        <p:spPr>
          <a:xfrm>
            <a:off x="4631120" y="2114026"/>
            <a:ext cx="2735710" cy="590846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dirty="0"/>
              <a:t>Main Module</a:t>
            </a:r>
            <a:endParaRPr lang="ko-KR" altLang="en-US" sz="2500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F6AED752-A52E-40CF-A963-DEE71174DCC8}"/>
              </a:ext>
            </a:extLst>
          </p:cNvPr>
          <p:cNvSpPr/>
          <p:nvPr/>
        </p:nvSpPr>
        <p:spPr>
          <a:xfrm>
            <a:off x="4631120" y="3015844"/>
            <a:ext cx="2735710" cy="59084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dirty="0"/>
              <a:t>Frame Module</a:t>
            </a:r>
            <a:endParaRPr lang="ko-KR" altLang="en-US" sz="2500" dirty="0"/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D21D79F1-3972-463E-9834-55F8BEE122CF}"/>
              </a:ext>
            </a:extLst>
          </p:cNvPr>
          <p:cNvCxnSpPr>
            <a:stCxn id="26" idx="2"/>
            <a:endCxn id="27" idx="0"/>
          </p:cNvCxnSpPr>
          <p:nvPr/>
        </p:nvCxnSpPr>
        <p:spPr>
          <a:xfrm>
            <a:off x="5998975" y="2704872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B3C2B09B-CDC1-4612-B6AE-E726CD7D48C8}"/>
              </a:ext>
            </a:extLst>
          </p:cNvPr>
          <p:cNvCxnSpPr>
            <a:cxnSpLocks/>
          </p:cNvCxnSpPr>
          <p:nvPr/>
        </p:nvCxnSpPr>
        <p:spPr>
          <a:xfrm>
            <a:off x="5996237" y="3606690"/>
            <a:ext cx="0" cy="46645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577C60A2-5725-4E14-9293-BF83F245A1BA}"/>
              </a:ext>
            </a:extLst>
          </p:cNvPr>
          <p:cNvCxnSpPr>
            <a:cxnSpLocks/>
          </p:cNvCxnSpPr>
          <p:nvPr/>
        </p:nvCxnSpPr>
        <p:spPr>
          <a:xfrm flipH="1">
            <a:off x="3356372" y="3762175"/>
            <a:ext cx="527425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806F5ABA-4744-43A8-B245-373B67F1096C}"/>
              </a:ext>
            </a:extLst>
          </p:cNvPr>
          <p:cNvCxnSpPr/>
          <p:nvPr/>
        </p:nvCxnSpPr>
        <p:spPr>
          <a:xfrm>
            <a:off x="3356372" y="3762175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7F11FE36-7653-480F-B864-E77F5901906E}"/>
              </a:ext>
            </a:extLst>
          </p:cNvPr>
          <p:cNvCxnSpPr/>
          <p:nvPr/>
        </p:nvCxnSpPr>
        <p:spPr>
          <a:xfrm>
            <a:off x="8630623" y="3762175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2C894BB-7D98-4844-BF4C-445992F9B491}"/>
              </a:ext>
            </a:extLst>
          </p:cNvPr>
          <p:cNvSpPr/>
          <p:nvPr/>
        </p:nvSpPr>
        <p:spPr>
          <a:xfrm>
            <a:off x="2509507" y="4073147"/>
            <a:ext cx="1693729" cy="466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In game Module</a:t>
            </a:r>
            <a:endParaRPr lang="ko-KR" altLang="en-US" sz="1500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C10BF0B-280D-4B3C-A637-7231A72BD60B}"/>
              </a:ext>
            </a:extLst>
          </p:cNvPr>
          <p:cNvSpPr/>
          <p:nvPr/>
        </p:nvSpPr>
        <p:spPr>
          <a:xfrm>
            <a:off x="5143893" y="4073147"/>
            <a:ext cx="1693729" cy="466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Setting Module</a:t>
            </a:r>
            <a:endParaRPr lang="ko-KR" altLang="en-US" sz="1500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C6DAFE2-EEA9-4E6D-95CD-A94F00A73E33}"/>
              </a:ext>
            </a:extLst>
          </p:cNvPr>
          <p:cNvSpPr/>
          <p:nvPr/>
        </p:nvSpPr>
        <p:spPr>
          <a:xfrm>
            <a:off x="7783756" y="4073147"/>
            <a:ext cx="1693729" cy="466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Ranking Module</a:t>
            </a:r>
            <a:endParaRPr lang="ko-KR" altLang="en-US" sz="1500" dirty="0"/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1A48ADD7-4A71-41B9-96A1-D5E3782C0903}"/>
              </a:ext>
            </a:extLst>
          </p:cNvPr>
          <p:cNvCxnSpPr/>
          <p:nvPr/>
        </p:nvCxnSpPr>
        <p:spPr>
          <a:xfrm>
            <a:off x="3356372" y="4539605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08EE070A-DA2E-4F58-95F0-09609221A669}"/>
              </a:ext>
            </a:extLst>
          </p:cNvPr>
          <p:cNvCxnSpPr>
            <a:cxnSpLocks/>
          </p:cNvCxnSpPr>
          <p:nvPr/>
        </p:nvCxnSpPr>
        <p:spPr>
          <a:xfrm flipH="1" flipV="1">
            <a:off x="2361128" y="4850575"/>
            <a:ext cx="7362136" cy="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BDFBB8A4-B56F-4DB4-8FCE-1F1EAD68976E}"/>
              </a:ext>
            </a:extLst>
          </p:cNvPr>
          <p:cNvCxnSpPr/>
          <p:nvPr/>
        </p:nvCxnSpPr>
        <p:spPr>
          <a:xfrm>
            <a:off x="2361128" y="4850575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3AA52CB1-5C47-4585-8BF2-5CA0178DDC3B}"/>
              </a:ext>
            </a:extLst>
          </p:cNvPr>
          <p:cNvSpPr/>
          <p:nvPr/>
        </p:nvSpPr>
        <p:spPr>
          <a:xfrm>
            <a:off x="1514264" y="5161547"/>
            <a:ext cx="1693729" cy="68413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Block Module</a:t>
            </a:r>
            <a:endParaRPr lang="ko-KR" altLang="en-US" sz="1500" dirty="0"/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1543ED5-A854-4702-87F1-5BDB8C928C99}"/>
              </a:ext>
            </a:extLst>
          </p:cNvPr>
          <p:cNvCxnSpPr/>
          <p:nvPr/>
        </p:nvCxnSpPr>
        <p:spPr>
          <a:xfrm>
            <a:off x="9723264" y="4850577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932E7C0E-EAC3-45EE-89FE-7E8B81DADDBE}"/>
              </a:ext>
            </a:extLst>
          </p:cNvPr>
          <p:cNvCxnSpPr/>
          <p:nvPr/>
        </p:nvCxnSpPr>
        <p:spPr>
          <a:xfrm>
            <a:off x="6045342" y="4850575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7361B767-5C81-4EFD-BC4E-0F7D4B1B1EC7}"/>
              </a:ext>
            </a:extLst>
          </p:cNvPr>
          <p:cNvCxnSpPr/>
          <p:nvPr/>
        </p:nvCxnSpPr>
        <p:spPr>
          <a:xfrm>
            <a:off x="7884303" y="4850575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F4510A8D-88C7-4521-BA51-1A2B73B9905D}"/>
              </a:ext>
            </a:extLst>
          </p:cNvPr>
          <p:cNvSpPr/>
          <p:nvPr/>
        </p:nvSpPr>
        <p:spPr>
          <a:xfrm>
            <a:off x="3356371" y="5161547"/>
            <a:ext cx="1693729" cy="68413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Fall down Block Module</a:t>
            </a:r>
            <a:endParaRPr lang="ko-KR" altLang="en-US" sz="1500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49EF2D63-7105-4773-81BF-5CE2B35F72C9}"/>
              </a:ext>
            </a:extLst>
          </p:cNvPr>
          <p:cNvSpPr/>
          <p:nvPr/>
        </p:nvSpPr>
        <p:spPr>
          <a:xfrm>
            <a:off x="5198478" y="5161548"/>
            <a:ext cx="1693729" cy="68413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Block Control Module</a:t>
            </a:r>
            <a:endParaRPr lang="ko-KR" altLang="en-US" sz="1500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33014E9A-B870-4F8B-8E89-9B470B24B70E}"/>
              </a:ext>
            </a:extLst>
          </p:cNvPr>
          <p:cNvSpPr/>
          <p:nvPr/>
        </p:nvSpPr>
        <p:spPr>
          <a:xfrm>
            <a:off x="7037439" y="5161547"/>
            <a:ext cx="1693729" cy="68413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Clear Complete Lines Module</a:t>
            </a:r>
            <a:endParaRPr lang="ko-KR" altLang="en-US" sz="1500" dirty="0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740B2605-BC62-4DAF-8F14-4D0D820380DF}"/>
              </a:ext>
            </a:extLst>
          </p:cNvPr>
          <p:cNvCxnSpPr/>
          <p:nvPr/>
        </p:nvCxnSpPr>
        <p:spPr>
          <a:xfrm>
            <a:off x="4206619" y="4850575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0122F76-69D5-405F-B320-75ADE3F6A3A2}"/>
              </a:ext>
            </a:extLst>
          </p:cNvPr>
          <p:cNvSpPr/>
          <p:nvPr/>
        </p:nvSpPr>
        <p:spPr>
          <a:xfrm>
            <a:off x="8876399" y="5161547"/>
            <a:ext cx="1693729" cy="68413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End Menu Module</a:t>
            </a:r>
            <a:endParaRPr lang="ko-KR" altLang="en-US" sz="1500" dirty="0"/>
          </a:p>
        </p:txBody>
      </p: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0F3CF5A0-07E4-4E0D-A0B3-FDB6AE8B7B73}"/>
              </a:ext>
            </a:extLst>
          </p:cNvPr>
          <p:cNvCxnSpPr>
            <a:stCxn id="47" idx="3"/>
            <a:endCxn id="35" idx="3"/>
          </p:cNvCxnSpPr>
          <p:nvPr/>
        </p:nvCxnSpPr>
        <p:spPr>
          <a:xfrm flipH="1" flipV="1">
            <a:off x="9477485" y="4306376"/>
            <a:ext cx="1092643" cy="1197238"/>
          </a:xfrm>
          <a:prstGeom prst="bentConnector3">
            <a:avLst>
              <a:gd name="adj1" fmla="val -20922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8B974E54-67C9-4065-AAB2-5073080B73CE}"/>
              </a:ext>
            </a:extLst>
          </p:cNvPr>
          <p:cNvCxnSpPr>
            <a:cxnSpLocks/>
            <a:endCxn id="33" idx="1"/>
          </p:cNvCxnSpPr>
          <p:nvPr/>
        </p:nvCxnSpPr>
        <p:spPr>
          <a:xfrm rot="10800000" flipV="1">
            <a:off x="2509507" y="4169328"/>
            <a:ext cx="6967978" cy="137048"/>
          </a:xfrm>
          <a:prstGeom prst="bentConnector5">
            <a:avLst>
              <a:gd name="adj1" fmla="val -5496"/>
              <a:gd name="adj2" fmla="val -1760531"/>
              <a:gd name="adj3" fmla="val 103281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1947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DA15D9A6-E64D-4A5E-BC13-F6305D2EC5C0}"/>
              </a:ext>
            </a:extLst>
          </p:cNvPr>
          <p:cNvSpPr txBox="1">
            <a:spLocks/>
          </p:cNvSpPr>
          <p:nvPr/>
        </p:nvSpPr>
        <p:spPr>
          <a:xfrm>
            <a:off x="1089196" y="519899"/>
            <a:ext cx="9905999" cy="136089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4000" b="1" kern="1200" spc="7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모듈 상호 관계도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342343" y="1713469"/>
            <a:ext cx="376437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Block </a:t>
            </a:r>
            <a:r>
              <a:rPr lang="ko-KR" altLang="en-US" dirty="0"/>
              <a:t>패키지</a:t>
            </a:r>
            <a:endParaRPr lang="en-US" altLang="ko-KR" dirty="0"/>
          </a:p>
          <a:p>
            <a:r>
              <a:rPr lang="en-US" altLang="ko-KR" dirty="0"/>
              <a:t>-block (</a:t>
            </a:r>
            <a:r>
              <a:rPr lang="ko-KR" altLang="en-US" dirty="0"/>
              <a:t>블록 모양</a:t>
            </a:r>
            <a:r>
              <a:rPr lang="en-US" altLang="ko-KR" dirty="0"/>
              <a:t>)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en-US" altLang="ko-KR" dirty="0" err="1"/>
              <a:t>blockcontroller</a:t>
            </a:r>
            <a:r>
              <a:rPr lang="en-US" altLang="ko-KR" dirty="0"/>
              <a:t> (</a:t>
            </a:r>
            <a:r>
              <a:rPr lang="ko-KR" altLang="en-US" dirty="0"/>
              <a:t>블록 조작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</a:t>
            </a:r>
            <a:r>
              <a:rPr lang="en-US" altLang="ko-KR" dirty="0" err="1"/>
              <a:t>blockfalldown</a:t>
            </a:r>
            <a:r>
              <a:rPr lang="en-US" altLang="ko-KR" dirty="0"/>
              <a:t>(</a:t>
            </a:r>
            <a:r>
              <a:rPr lang="ko-KR" altLang="en-US" dirty="0"/>
              <a:t>블록 낙하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</a:t>
            </a:r>
            <a:r>
              <a:rPr lang="en-US" altLang="ko-KR" dirty="0" err="1"/>
              <a:t>lineclear</a:t>
            </a:r>
            <a:r>
              <a:rPr lang="en-US" altLang="ko-KR" dirty="0"/>
              <a:t>(</a:t>
            </a:r>
            <a:r>
              <a:rPr lang="ko-KR" altLang="en-US" dirty="0"/>
              <a:t>줄 완성 시 줄 소거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Frame </a:t>
            </a:r>
            <a:r>
              <a:rPr lang="ko-KR" altLang="en-US" dirty="0"/>
              <a:t>패키지</a:t>
            </a:r>
            <a:endParaRPr lang="en-US" altLang="ko-KR" dirty="0"/>
          </a:p>
          <a:p>
            <a:r>
              <a:rPr lang="en-US" altLang="ko-KR" dirty="0"/>
              <a:t>-</a:t>
            </a:r>
            <a:r>
              <a:rPr lang="en-US" altLang="ko-KR" dirty="0" err="1"/>
              <a:t>endmenu</a:t>
            </a:r>
            <a:r>
              <a:rPr lang="en-US" altLang="ko-KR" dirty="0"/>
              <a:t> (</a:t>
            </a:r>
            <a:r>
              <a:rPr lang="ko-KR" altLang="en-US" dirty="0"/>
              <a:t>종료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-frame (</a:t>
            </a:r>
            <a:r>
              <a:rPr lang="ko-KR" altLang="en-US" dirty="0"/>
              <a:t>초기 화면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</a:t>
            </a:r>
            <a:r>
              <a:rPr lang="en-US" altLang="ko-KR" dirty="0" err="1"/>
              <a:t>ingame</a:t>
            </a:r>
            <a:r>
              <a:rPr lang="en-US" altLang="ko-KR" dirty="0"/>
              <a:t> (</a:t>
            </a:r>
            <a:r>
              <a:rPr lang="ko-KR" altLang="en-US" dirty="0" err="1"/>
              <a:t>인게임</a:t>
            </a:r>
            <a:r>
              <a:rPr lang="ko-KR" altLang="en-US" dirty="0"/>
              <a:t> 화면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-main</a:t>
            </a:r>
          </a:p>
          <a:p>
            <a:r>
              <a:rPr lang="en-US" altLang="ko-KR" dirty="0"/>
              <a:t>-</a:t>
            </a:r>
            <a:r>
              <a:rPr lang="en-US" altLang="ko-KR" dirty="0" err="1"/>
              <a:t>pausemenu</a:t>
            </a:r>
            <a:r>
              <a:rPr lang="en-US" altLang="ko-KR" dirty="0"/>
              <a:t>  (</a:t>
            </a:r>
            <a:r>
              <a:rPr lang="ko-KR" altLang="en-US" dirty="0"/>
              <a:t>일시정지 화면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</a:t>
            </a:r>
            <a:r>
              <a:rPr lang="en-US" altLang="ko-KR" dirty="0" err="1"/>
              <a:t>settingmenu</a:t>
            </a:r>
            <a:r>
              <a:rPr lang="en-US" altLang="ko-KR" dirty="0"/>
              <a:t> (</a:t>
            </a:r>
            <a:r>
              <a:rPr lang="ko-KR" altLang="en-US" dirty="0"/>
              <a:t>설정 화면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</a:t>
            </a:r>
            <a:r>
              <a:rPr lang="en-US" altLang="ko-KR" dirty="0" err="1"/>
              <a:t>startmenu</a:t>
            </a:r>
            <a:r>
              <a:rPr lang="en-US" altLang="ko-KR" dirty="0"/>
              <a:t> (</a:t>
            </a:r>
            <a:r>
              <a:rPr lang="ko-KR" altLang="en-US" dirty="0"/>
              <a:t>시작 화면</a:t>
            </a:r>
            <a:r>
              <a:rPr lang="en-US" altLang="ko-KR" dirty="0"/>
              <a:t>)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5361537" y="1625662"/>
            <a:ext cx="268942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Ranking </a:t>
            </a:r>
            <a:r>
              <a:rPr lang="ko-KR" altLang="en-US" dirty="0"/>
              <a:t>패키지</a:t>
            </a:r>
            <a:endParaRPr lang="en-US" altLang="ko-KR" dirty="0"/>
          </a:p>
          <a:p>
            <a:r>
              <a:rPr lang="en-US" altLang="ko-KR" dirty="0"/>
              <a:t>-ranking </a:t>
            </a:r>
          </a:p>
        </p:txBody>
      </p:sp>
    </p:spTree>
    <p:extLst>
      <p:ext uri="{BB962C8B-B14F-4D97-AF65-F5344CB8AC3E}">
        <p14:creationId xmlns:p14="http://schemas.microsoft.com/office/powerpoint/2010/main" val="1469493249"/>
      </p:ext>
    </p:extLst>
  </p:cSld>
  <p:clrMapOvr>
    <a:masterClrMapping/>
  </p:clrMapOvr>
</p:sld>
</file>

<file path=ppt/theme/theme1.xml><?xml version="1.0" encoding="utf-8"?>
<a:theme xmlns:a="http://schemas.openxmlformats.org/drawingml/2006/main" name="RegattaVTI">
  <a:themeElements>
    <a:clrScheme name="AnalogousFromDarkSeed_2SEEDS">
      <a:dk1>
        <a:srgbClr val="000000"/>
      </a:dk1>
      <a:lt1>
        <a:srgbClr val="FFFFFF"/>
      </a:lt1>
      <a:dk2>
        <a:srgbClr val="22283C"/>
      </a:dk2>
      <a:lt2>
        <a:srgbClr val="E8E7E2"/>
      </a:lt2>
      <a:accent1>
        <a:srgbClr val="3B58B1"/>
      </a:accent1>
      <a:accent2>
        <a:srgbClr val="4D9BC3"/>
      </a:accent2>
      <a:accent3>
        <a:srgbClr val="614DC3"/>
      </a:accent3>
      <a:accent4>
        <a:srgbClr val="B13B46"/>
      </a:accent4>
      <a:accent5>
        <a:srgbClr val="C3724D"/>
      </a:accent5>
      <a:accent6>
        <a:srgbClr val="B1923B"/>
      </a:accent6>
      <a:hlink>
        <a:srgbClr val="BF3F9E"/>
      </a:hlink>
      <a:folHlink>
        <a:srgbClr val="7F7F7F"/>
      </a:folHlink>
    </a:clrScheme>
    <a:fontScheme name="Walbaum Display">
      <a:majorFont>
        <a:latin typeface="Malgun Gothic"/>
        <a:ea typeface=""/>
        <a:cs typeface=""/>
      </a:majorFont>
      <a:minorFont>
        <a:latin typeface="Malgun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565</TotalTime>
  <Words>443</Words>
  <Application>Microsoft Office PowerPoint</Application>
  <PresentationFormat>와이드스크린</PresentationFormat>
  <Paragraphs>144</Paragraphs>
  <Slides>21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7" baseType="lpstr">
      <vt:lpstr>Malgun Gothic</vt:lpstr>
      <vt:lpstr>Malgun Gothic</vt:lpstr>
      <vt:lpstr>함초롬바탕</vt:lpstr>
      <vt:lpstr>Arial</vt:lpstr>
      <vt:lpstr>Wingdings</vt:lpstr>
      <vt:lpstr>RegattaVTI</vt:lpstr>
      <vt:lpstr>요구분석서 작성(수정본)</vt:lpstr>
      <vt:lpstr>목차</vt:lpstr>
      <vt:lpstr>게임 시나리오 (Flow Diagram)</vt:lpstr>
      <vt:lpstr>DFD(Data Flow Diagram)</vt:lpstr>
      <vt:lpstr>테트리스 DFD</vt:lpstr>
      <vt:lpstr>개발요소 분석 및 개발내역 listing</vt:lpstr>
      <vt:lpstr>테트리스 모듈</vt:lpstr>
      <vt:lpstr>모듈 상호 관계도</vt:lpstr>
      <vt:lpstr>PowerPoint 프레젠테이션</vt:lpstr>
      <vt:lpstr>프레임(초기화면) 모듈 구현 예정</vt:lpstr>
      <vt:lpstr>In game 모듈 구현 예정</vt:lpstr>
      <vt:lpstr>설정화면 모듈 구현 예정</vt:lpstr>
      <vt:lpstr>랭킹 모듈 구현 예정</vt:lpstr>
      <vt:lpstr>End 모듈 구현 예정</vt:lpstr>
      <vt:lpstr>블록(디자인) 모듈 구현 예정</vt:lpstr>
      <vt:lpstr>디자인 요소 -배경레퍼런스</vt:lpstr>
      <vt:lpstr>디자인 요소-게임 실행화면</vt:lpstr>
      <vt:lpstr>디자인 요소- 게임 실행화면</vt:lpstr>
      <vt:lpstr>디자인 요소-음악</vt:lpstr>
      <vt:lpstr>파일 및 DB</vt:lpstr>
      <vt:lpstr>Q&amp;A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C++를 이용한 테트리스 구현</dc:title>
  <dc:creator>성현 이</dc:creator>
  <cp:lastModifiedBy>송재근</cp:lastModifiedBy>
  <cp:revision>56</cp:revision>
  <dcterms:created xsi:type="dcterms:W3CDTF">2022-03-18T05:19:34Z</dcterms:created>
  <dcterms:modified xsi:type="dcterms:W3CDTF">2022-04-06T09:58:43Z</dcterms:modified>
  <cp:version/>
</cp:coreProperties>
</file>

<file path=docProps/thumbnail.jpeg>
</file>